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  <p:sldMasterId id="2147483672" r:id="rId2"/>
  </p:sldMasterIdLst>
  <p:notesMasterIdLst>
    <p:notesMasterId r:id="rId34"/>
  </p:notesMasterIdLst>
  <p:sldIdLst>
    <p:sldId id="336" r:id="rId3"/>
    <p:sldId id="335" r:id="rId4"/>
    <p:sldId id="338" r:id="rId5"/>
    <p:sldId id="339" r:id="rId6"/>
    <p:sldId id="337" r:id="rId7"/>
    <p:sldId id="340" r:id="rId8"/>
    <p:sldId id="341" r:id="rId9"/>
    <p:sldId id="342" r:id="rId10"/>
    <p:sldId id="343" r:id="rId11"/>
    <p:sldId id="344" r:id="rId12"/>
    <p:sldId id="437" r:id="rId13"/>
    <p:sldId id="438" r:id="rId14"/>
    <p:sldId id="440" r:id="rId15"/>
    <p:sldId id="441" r:id="rId16"/>
    <p:sldId id="446" r:id="rId17"/>
    <p:sldId id="449" r:id="rId18"/>
    <p:sldId id="448" r:id="rId19"/>
    <p:sldId id="447" r:id="rId20"/>
    <p:sldId id="450" r:id="rId21"/>
    <p:sldId id="451" r:id="rId22"/>
    <p:sldId id="442" r:id="rId23"/>
    <p:sldId id="444" r:id="rId24"/>
    <p:sldId id="453" r:id="rId25"/>
    <p:sldId id="452" r:id="rId26"/>
    <p:sldId id="454" r:id="rId27"/>
    <p:sldId id="455" r:id="rId28"/>
    <p:sldId id="456" r:id="rId29"/>
    <p:sldId id="457" r:id="rId30"/>
    <p:sldId id="458" r:id="rId31"/>
    <p:sldId id="459" r:id="rId32"/>
    <p:sldId id="460" r:id="rId33"/>
  </p:sldIdLst>
  <p:sldSz cx="9144000" cy="6858000" type="screen4x3"/>
  <p:notesSz cx="6797675" cy="9926638"/>
  <p:embeddedFontLst>
    <p:embeddedFont>
      <p:font typeface="나눔고딕 ExtraBold" panose="020D0904000000000000" pitchFamily="50" charset="-127"/>
      <p:bold r:id="rId35"/>
    </p:embeddedFont>
    <p:embeddedFont>
      <p:font typeface="Segoe UI Semibold" panose="020B0702040204020203" pitchFamily="34" charset="0"/>
      <p:bold r:id="rId36"/>
      <p:boldItalic r:id="rId37"/>
    </p:embeddedFont>
    <p:embeddedFont>
      <p:font typeface="나눔스퀘어 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나눔스퀘어" panose="020B0600000101010101" pitchFamily="50" charset="-127"/>
      <p:regular r:id="rId41"/>
    </p:embeddedFont>
    <p:embeddedFont>
      <p:font typeface="나눔스퀘어 ExtraBold" panose="020B0600000101010101" pitchFamily="50" charset="-127"/>
      <p:bold r:id="rId42"/>
    </p:embeddedFont>
  </p:embeddedFontLst>
  <p:defaultTextStyle>
    <a:defPPr>
      <a:defRPr lang="ko-KR"/>
    </a:defPPr>
    <a:lvl1pPr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5613" indent="1588"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2813" indent="1588"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0013" indent="1588"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7213" indent="1588"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orient="horz" pos="1298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pos="2880">
          <p15:clr>
            <a:srgbClr val="A4A3A4"/>
          </p15:clr>
        </p15:guide>
        <p15:guide id="5" pos="5511">
          <p15:clr>
            <a:srgbClr val="A4A3A4"/>
          </p15:clr>
        </p15:guide>
        <p15:guide id="6" pos="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9AC"/>
    <a:srgbClr val="FEF5E6"/>
    <a:srgbClr val="585858"/>
    <a:srgbClr val="9730A6"/>
    <a:srgbClr val="FF5000"/>
    <a:srgbClr val="73DCFF"/>
    <a:srgbClr val="1CEBC5"/>
    <a:srgbClr val="FFFFFF"/>
    <a:srgbClr val="FC4513"/>
    <a:srgbClr val="44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794" autoAdjust="0"/>
    <p:restoredTop sz="92393" autoAdjust="0"/>
  </p:normalViewPr>
  <p:slideViewPr>
    <p:cSldViewPr snapToObjects="1" showGuides="1">
      <p:cViewPr>
        <p:scale>
          <a:sx n="100" d="100"/>
          <a:sy n="100" d="100"/>
        </p:scale>
        <p:origin x="-1608" y="-606"/>
      </p:cViewPr>
      <p:guideLst>
        <p:guide orient="horz" pos="527"/>
        <p:guide orient="horz" pos="1298"/>
        <p:guide orient="horz" pos="4065"/>
        <p:guide pos="2880"/>
        <p:guide pos="5511"/>
        <p:guide pos="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FCE60-22C5-43F2-8F01-A2F82ADF6E7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E57116F-DE63-47F2-B563-48FF39690256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425A6B4-6EDA-4B0F-B90B-46EDEF111B87}" type="parTrans" cxnId="{D1811AA1-5850-4F14-9E9F-31FA20AE1540}">
      <dgm:prSet/>
      <dgm:spPr/>
      <dgm:t>
        <a:bodyPr/>
        <a:lstStyle/>
        <a:p>
          <a:pPr latinLnBrk="1"/>
          <a:endParaRPr lang="ko-KR" altLang="en-US"/>
        </a:p>
      </dgm:t>
    </dgm:pt>
    <dgm:pt modelId="{BE4B9EA2-B5D1-4CB3-AB91-EE6F73C08132}" type="sibTrans" cxnId="{D1811AA1-5850-4F14-9E9F-31FA20AE154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AR에 대한 이미지 검색결과"/>
        </a:ext>
      </dgm:extLst>
    </dgm:pt>
    <dgm:pt modelId="{BE4B1856-0B07-4104-AFFA-A9523816AF32}" type="pres">
      <dgm:prSet presAssocID="{80BFCE60-22C5-43F2-8F01-A2F82ADF6E72}" presName="Name0" presStyleCnt="0">
        <dgm:presLayoutVars>
          <dgm:chMax val="7"/>
          <dgm:chPref val="7"/>
          <dgm:dir/>
        </dgm:presLayoutVars>
      </dgm:prSet>
      <dgm:spPr/>
    </dgm:pt>
    <dgm:pt modelId="{E445ED1D-2432-4CB4-AAEE-F37A5E315BEC}" type="pres">
      <dgm:prSet presAssocID="{80BFCE60-22C5-43F2-8F01-A2F82ADF6E72}" presName="Name1" presStyleCnt="0"/>
      <dgm:spPr/>
    </dgm:pt>
    <dgm:pt modelId="{348BFD47-6A28-4229-84DE-D5B7200E10CB}" type="pres">
      <dgm:prSet presAssocID="{BE4B9EA2-B5D1-4CB3-AB91-EE6F73C08132}" presName="picture_1" presStyleCnt="0"/>
      <dgm:spPr/>
    </dgm:pt>
    <dgm:pt modelId="{7D12FCB9-7519-4DE5-83E4-DBB64345DFDB}" type="pres">
      <dgm:prSet presAssocID="{BE4B9EA2-B5D1-4CB3-AB91-EE6F73C08132}" presName="pictureRepeatNode" presStyleLbl="alignImgPlace1" presStyleIdx="0" presStyleCnt="1" custLinFactNeighborX="-588" custLinFactNeighborY="-11021"/>
      <dgm:spPr/>
    </dgm:pt>
    <dgm:pt modelId="{18F51EE0-0350-4C33-8A0D-28E0FA09A90F}" type="pres">
      <dgm:prSet presAssocID="{2E57116F-DE63-47F2-B563-48FF39690256}" presName="text_1" presStyleLbl="node1" presStyleIdx="0" presStyleCnt="0" custLinFactX="-6250" custLinFactY="24942" custLinFactNeighborX="-100000" custLinFactNeighborY="100000">
        <dgm:presLayoutVars>
          <dgm:bulletEnabled val="1"/>
        </dgm:presLayoutVars>
      </dgm:prSet>
      <dgm:spPr/>
    </dgm:pt>
  </dgm:ptLst>
  <dgm:cxnLst>
    <dgm:cxn modelId="{D3A45440-E7B2-488F-B557-D12E163C96FD}" type="presOf" srcId="{2E57116F-DE63-47F2-B563-48FF39690256}" destId="{18F51EE0-0350-4C33-8A0D-28E0FA09A90F}" srcOrd="0" destOrd="0" presId="urn:microsoft.com/office/officeart/2008/layout/CircularPictureCallout"/>
    <dgm:cxn modelId="{7C8717C4-7EC0-4F2F-B880-989826DC6E8F}" type="presOf" srcId="{BE4B9EA2-B5D1-4CB3-AB91-EE6F73C08132}" destId="{7D12FCB9-7519-4DE5-83E4-DBB64345DFDB}" srcOrd="0" destOrd="0" presId="urn:microsoft.com/office/officeart/2008/layout/CircularPictureCallout"/>
    <dgm:cxn modelId="{15623D04-2AA7-4E71-B4F7-856B1090C6F3}" type="presOf" srcId="{80BFCE60-22C5-43F2-8F01-A2F82ADF6E72}" destId="{BE4B1856-0B07-4104-AFFA-A9523816AF32}" srcOrd="0" destOrd="0" presId="urn:microsoft.com/office/officeart/2008/layout/CircularPictureCallout"/>
    <dgm:cxn modelId="{D1811AA1-5850-4F14-9E9F-31FA20AE1540}" srcId="{80BFCE60-22C5-43F2-8F01-A2F82ADF6E72}" destId="{2E57116F-DE63-47F2-B563-48FF39690256}" srcOrd="0" destOrd="0" parTransId="{6425A6B4-6EDA-4B0F-B90B-46EDEF111B87}" sibTransId="{BE4B9EA2-B5D1-4CB3-AB91-EE6F73C08132}"/>
    <dgm:cxn modelId="{91BE4E39-4E56-4558-9C38-C53F9EA8AF95}" type="presParOf" srcId="{BE4B1856-0B07-4104-AFFA-A9523816AF32}" destId="{E445ED1D-2432-4CB4-AAEE-F37A5E315BEC}" srcOrd="0" destOrd="0" presId="urn:microsoft.com/office/officeart/2008/layout/CircularPictureCallout"/>
    <dgm:cxn modelId="{5AC63CC1-FECB-4C9A-9AE5-5535DD857449}" type="presParOf" srcId="{E445ED1D-2432-4CB4-AAEE-F37A5E315BEC}" destId="{348BFD47-6A28-4229-84DE-D5B7200E10CB}" srcOrd="0" destOrd="0" presId="urn:microsoft.com/office/officeart/2008/layout/CircularPictureCallout"/>
    <dgm:cxn modelId="{441FD69F-2331-47C7-8405-FCA0C47BC8F4}" type="presParOf" srcId="{348BFD47-6A28-4229-84DE-D5B7200E10CB}" destId="{7D12FCB9-7519-4DE5-83E4-DBB64345DFDB}" srcOrd="0" destOrd="0" presId="urn:microsoft.com/office/officeart/2008/layout/CircularPictureCallout"/>
    <dgm:cxn modelId="{65A10A46-39C7-4775-9645-CA0FBF10E8F3}" type="presParOf" srcId="{E445ED1D-2432-4CB4-AAEE-F37A5E315BEC}" destId="{18F51EE0-0350-4C33-8A0D-28E0FA09A90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FFC307-1D0E-47B8-9F27-E0A43547A93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03CA2C9-0FDD-4D3D-B306-DBD54A92DD09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8D427108-05FC-42BC-9AB8-64AF45251975}" type="parTrans" cxnId="{A1280F8A-2F43-4B5F-B248-9B36E51FB61E}">
      <dgm:prSet/>
      <dgm:spPr/>
      <dgm:t>
        <a:bodyPr/>
        <a:lstStyle/>
        <a:p>
          <a:pPr latinLnBrk="1"/>
          <a:endParaRPr lang="ko-KR" altLang="en-US"/>
        </a:p>
      </dgm:t>
    </dgm:pt>
    <dgm:pt modelId="{5CB90E71-4848-4C4B-A8B8-9C60A85AA09A}" type="sibTrans" cxnId="{A1280F8A-2F43-4B5F-B248-9B36E51FB61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네비게이션에 대한 이미지 검색결과"/>
        </a:ext>
      </dgm:extLst>
    </dgm:pt>
    <dgm:pt modelId="{B1CE594B-6908-46CF-9656-A39050E74C2D}" type="pres">
      <dgm:prSet presAssocID="{A4FFC307-1D0E-47B8-9F27-E0A43547A932}" presName="Name0" presStyleCnt="0">
        <dgm:presLayoutVars>
          <dgm:chMax val="7"/>
          <dgm:chPref val="7"/>
          <dgm:dir/>
        </dgm:presLayoutVars>
      </dgm:prSet>
      <dgm:spPr/>
    </dgm:pt>
    <dgm:pt modelId="{B8A9FBDB-F2BC-4461-93B5-31D4BDE4E85F}" type="pres">
      <dgm:prSet presAssocID="{A4FFC307-1D0E-47B8-9F27-E0A43547A932}" presName="Name1" presStyleCnt="0"/>
      <dgm:spPr/>
    </dgm:pt>
    <dgm:pt modelId="{ABAB2514-EB12-4E6B-B364-729C94BD6A42}" type="pres">
      <dgm:prSet presAssocID="{5CB90E71-4848-4C4B-A8B8-9C60A85AA09A}" presName="picture_1" presStyleCnt="0"/>
      <dgm:spPr/>
    </dgm:pt>
    <dgm:pt modelId="{6E1BF6AA-B56D-4C0F-A3DE-950AC33C0273}" type="pres">
      <dgm:prSet presAssocID="{5CB90E71-4848-4C4B-A8B8-9C60A85AA09A}" presName="pictureRepeatNode" presStyleLbl="alignImgPlace1" presStyleIdx="0" presStyleCnt="1" custLinFactNeighborX="-50000" custLinFactNeighborY="-22271"/>
      <dgm:spPr/>
    </dgm:pt>
    <dgm:pt modelId="{672FCA3D-2D0A-47D2-A3C0-705223537CCD}" type="pres">
      <dgm:prSet presAssocID="{203CA2C9-0FDD-4D3D-B306-DBD54A92DD09}" presName="text_1" presStyleLbl="node1" presStyleIdx="0" presStyleCnt="0" custLinFactX="-6250" custLinFactY="45274" custLinFactNeighborX="-100000" custLinFactNeighborY="100000">
        <dgm:presLayoutVars>
          <dgm:bulletEnabled val="1"/>
        </dgm:presLayoutVars>
      </dgm:prSet>
      <dgm:spPr/>
    </dgm:pt>
  </dgm:ptLst>
  <dgm:cxnLst>
    <dgm:cxn modelId="{DF8AD1AC-3D18-4F04-BE6A-F1F0A07B24B7}" type="presOf" srcId="{5CB90E71-4848-4C4B-A8B8-9C60A85AA09A}" destId="{6E1BF6AA-B56D-4C0F-A3DE-950AC33C0273}" srcOrd="0" destOrd="0" presId="urn:microsoft.com/office/officeart/2008/layout/CircularPictureCallout"/>
    <dgm:cxn modelId="{A39BD325-69A4-4226-A824-C1722FE56CA5}" type="presOf" srcId="{A4FFC307-1D0E-47B8-9F27-E0A43547A932}" destId="{B1CE594B-6908-46CF-9656-A39050E74C2D}" srcOrd="0" destOrd="0" presId="urn:microsoft.com/office/officeart/2008/layout/CircularPictureCallout"/>
    <dgm:cxn modelId="{A1280F8A-2F43-4B5F-B248-9B36E51FB61E}" srcId="{A4FFC307-1D0E-47B8-9F27-E0A43547A932}" destId="{203CA2C9-0FDD-4D3D-B306-DBD54A92DD09}" srcOrd="0" destOrd="0" parTransId="{8D427108-05FC-42BC-9AB8-64AF45251975}" sibTransId="{5CB90E71-4848-4C4B-A8B8-9C60A85AA09A}"/>
    <dgm:cxn modelId="{932AEB73-F6E0-4914-B0D0-A52CC105464B}" type="presOf" srcId="{203CA2C9-0FDD-4D3D-B306-DBD54A92DD09}" destId="{672FCA3D-2D0A-47D2-A3C0-705223537CCD}" srcOrd="0" destOrd="0" presId="urn:microsoft.com/office/officeart/2008/layout/CircularPictureCallout"/>
    <dgm:cxn modelId="{2688FEEB-4677-46A8-98C2-0A49C828E4B2}" type="presParOf" srcId="{B1CE594B-6908-46CF-9656-A39050E74C2D}" destId="{B8A9FBDB-F2BC-4461-93B5-31D4BDE4E85F}" srcOrd="0" destOrd="0" presId="urn:microsoft.com/office/officeart/2008/layout/CircularPictureCallout"/>
    <dgm:cxn modelId="{A7F86D01-BED2-474B-A756-DCA2D065B465}" type="presParOf" srcId="{B8A9FBDB-F2BC-4461-93B5-31D4BDE4E85F}" destId="{ABAB2514-EB12-4E6B-B364-729C94BD6A42}" srcOrd="0" destOrd="0" presId="urn:microsoft.com/office/officeart/2008/layout/CircularPictureCallout"/>
    <dgm:cxn modelId="{6C9024E5-7B24-40CA-B4D2-38701221B299}" type="presParOf" srcId="{ABAB2514-EB12-4E6B-B364-729C94BD6A42}" destId="{6E1BF6AA-B56D-4C0F-A3DE-950AC33C0273}" srcOrd="0" destOrd="0" presId="urn:microsoft.com/office/officeart/2008/layout/CircularPictureCallout"/>
    <dgm:cxn modelId="{13F8BD40-F861-4426-8554-9578685DF836}" type="presParOf" srcId="{B8A9FBDB-F2BC-4461-93B5-31D4BDE4E85F}" destId="{672FCA3D-2D0A-47D2-A3C0-705223537CC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74B3FB-9ACA-424D-84CC-F10A9A2FCE4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B3806DB-4B9B-436F-B85B-3AD06EEDBD22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32F7ABF0-AF6E-45D9-B907-AF3F8B904504}" type="sibTrans" cxnId="{A31D2FA3-245B-4EB1-A74E-BB5B3EAC36B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sns에 대한 이미지 검색결과"/>
        </a:ext>
      </dgm:extLst>
    </dgm:pt>
    <dgm:pt modelId="{1D595D89-B50E-4FA1-AC7C-693C87EEA012}" type="parTrans" cxnId="{A31D2FA3-245B-4EB1-A74E-BB5B3EAC36BD}">
      <dgm:prSet/>
      <dgm:spPr/>
      <dgm:t>
        <a:bodyPr/>
        <a:lstStyle/>
        <a:p>
          <a:pPr latinLnBrk="1"/>
          <a:endParaRPr lang="ko-KR" altLang="en-US"/>
        </a:p>
      </dgm:t>
    </dgm:pt>
    <dgm:pt modelId="{0019F25A-A464-4C68-9A7C-FBE44B81FCEE}" type="pres">
      <dgm:prSet presAssocID="{1174B3FB-9ACA-424D-84CC-F10A9A2FCE44}" presName="Name0" presStyleCnt="0">
        <dgm:presLayoutVars>
          <dgm:chMax val="7"/>
          <dgm:chPref val="7"/>
          <dgm:dir/>
        </dgm:presLayoutVars>
      </dgm:prSet>
      <dgm:spPr/>
    </dgm:pt>
    <dgm:pt modelId="{731F27BA-2F19-4AF6-A59B-31C11DB7F518}" type="pres">
      <dgm:prSet presAssocID="{1174B3FB-9ACA-424D-84CC-F10A9A2FCE44}" presName="Name1" presStyleCnt="0"/>
      <dgm:spPr/>
    </dgm:pt>
    <dgm:pt modelId="{FC07AF6B-1679-4B79-96AF-C55F1CA7E1F8}" type="pres">
      <dgm:prSet presAssocID="{32F7ABF0-AF6E-45D9-B907-AF3F8B904504}" presName="picture_1" presStyleCnt="0"/>
      <dgm:spPr/>
    </dgm:pt>
    <dgm:pt modelId="{42E1BD3A-763F-45AA-81FC-79E701B0620A}" type="pres">
      <dgm:prSet presAssocID="{32F7ABF0-AF6E-45D9-B907-AF3F8B904504}" presName="pictureRepeatNode" presStyleLbl="alignImgPlace1" presStyleIdx="0" presStyleCnt="1"/>
      <dgm:spPr/>
    </dgm:pt>
    <dgm:pt modelId="{F4102879-C31A-4FC0-9DEF-B4907A1DE6F0}" type="pres">
      <dgm:prSet presAssocID="{8B3806DB-4B9B-436F-B85B-3AD06EEDBD22}" presName="text_1" presStyleLbl="node1" presStyleIdx="0" presStyleCnt="0" custLinFactX="-6250" custLinFactNeighborX="-100000" custLinFactNeighborY="9298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6A5E4F8-7952-40CA-B4B3-89AB71CE99E2}" type="presOf" srcId="{1174B3FB-9ACA-424D-84CC-F10A9A2FCE44}" destId="{0019F25A-A464-4C68-9A7C-FBE44B81FCEE}" srcOrd="0" destOrd="0" presId="urn:microsoft.com/office/officeart/2008/layout/CircularPictureCallout"/>
    <dgm:cxn modelId="{55165B4A-AB1E-4A87-B059-99C684887C64}" type="presOf" srcId="{8B3806DB-4B9B-436F-B85B-3AD06EEDBD22}" destId="{F4102879-C31A-4FC0-9DEF-B4907A1DE6F0}" srcOrd="0" destOrd="0" presId="urn:microsoft.com/office/officeart/2008/layout/CircularPictureCallout"/>
    <dgm:cxn modelId="{A31D2FA3-245B-4EB1-A74E-BB5B3EAC36BD}" srcId="{1174B3FB-9ACA-424D-84CC-F10A9A2FCE44}" destId="{8B3806DB-4B9B-436F-B85B-3AD06EEDBD22}" srcOrd="0" destOrd="0" parTransId="{1D595D89-B50E-4FA1-AC7C-693C87EEA012}" sibTransId="{32F7ABF0-AF6E-45D9-B907-AF3F8B904504}"/>
    <dgm:cxn modelId="{8278429B-CDB8-459B-8119-66262B1C12DB}" type="presOf" srcId="{32F7ABF0-AF6E-45D9-B907-AF3F8B904504}" destId="{42E1BD3A-763F-45AA-81FC-79E701B0620A}" srcOrd="0" destOrd="0" presId="urn:microsoft.com/office/officeart/2008/layout/CircularPictureCallout"/>
    <dgm:cxn modelId="{FF810DBA-9315-4519-B914-66C1BBED1F06}" type="presParOf" srcId="{0019F25A-A464-4C68-9A7C-FBE44B81FCEE}" destId="{731F27BA-2F19-4AF6-A59B-31C11DB7F518}" srcOrd="0" destOrd="0" presId="urn:microsoft.com/office/officeart/2008/layout/CircularPictureCallout"/>
    <dgm:cxn modelId="{F554BAFC-0E7E-4667-A0F6-F2C9B1A7EB28}" type="presParOf" srcId="{731F27BA-2F19-4AF6-A59B-31C11DB7F518}" destId="{FC07AF6B-1679-4B79-96AF-C55F1CA7E1F8}" srcOrd="0" destOrd="0" presId="urn:microsoft.com/office/officeart/2008/layout/CircularPictureCallout"/>
    <dgm:cxn modelId="{CB3850D0-FC31-472D-9FB2-F6F721F4CCFF}" type="presParOf" srcId="{FC07AF6B-1679-4B79-96AF-C55F1CA7E1F8}" destId="{42E1BD3A-763F-45AA-81FC-79E701B0620A}" srcOrd="0" destOrd="0" presId="urn:microsoft.com/office/officeart/2008/layout/CircularPictureCallout"/>
    <dgm:cxn modelId="{9D063F22-B3E0-4053-9DAB-0E42E2FFE88D}" type="presParOf" srcId="{731F27BA-2F19-4AF6-A59B-31C11DB7F518}" destId="{F4102879-C31A-4FC0-9DEF-B4907A1DE6F0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2FCB9-7519-4DE5-83E4-DBB64345DFDB}">
      <dsp:nvSpPr>
        <dsp:cNvPr id="0" name=""/>
        <dsp:cNvSpPr/>
      </dsp:nvSpPr>
      <dsp:spPr>
        <a:xfrm>
          <a:off x="1304180" y="456941"/>
          <a:ext cx="2639399" cy="26393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51EE0-0350-4C33-8A0D-28E0FA09A90F}">
      <dsp:nvSpPr>
        <dsp:cNvPr id="0" name=""/>
        <dsp:cNvSpPr/>
      </dsp:nvSpPr>
      <dsp:spPr>
        <a:xfrm>
          <a:off x="0" y="3237597"/>
          <a:ext cx="1689215" cy="87100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0" kern="1200" dirty="0"/>
        </a:p>
      </dsp:txBody>
      <dsp:txXfrm>
        <a:off x="0" y="3237597"/>
        <a:ext cx="1689215" cy="871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BF6AA-B56D-4C0F-A3DE-950AC33C0273}">
      <dsp:nvSpPr>
        <dsp:cNvPr id="0" name=""/>
        <dsp:cNvSpPr/>
      </dsp:nvSpPr>
      <dsp:spPr>
        <a:xfrm>
          <a:off x="0" y="324042"/>
          <a:ext cx="2628291" cy="26282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FCA3D-2D0A-47D2-A3C0-705223537CCD}">
      <dsp:nvSpPr>
        <dsp:cNvPr id="0" name=""/>
        <dsp:cNvSpPr/>
      </dsp:nvSpPr>
      <dsp:spPr>
        <a:xfrm>
          <a:off x="0" y="3565026"/>
          <a:ext cx="1682106" cy="86733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0" kern="1200" dirty="0"/>
        </a:p>
      </dsp:txBody>
      <dsp:txXfrm>
        <a:off x="0" y="3565026"/>
        <a:ext cx="1682106" cy="867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1BD3A-763F-45AA-81FC-79E701B0620A}">
      <dsp:nvSpPr>
        <dsp:cNvPr id="0" name=""/>
        <dsp:cNvSpPr/>
      </dsp:nvSpPr>
      <dsp:spPr>
        <a:xfrm>
          <a:off x="1333500" y="649944"/>
          <a:ext cx="2667000" cy="266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02879-C31A-4FC0-9DEF-B4907A1DE6F0}">
      <dsp:nvSpPr>
        <dsp:cNvPr id="0" name=""/>
        <dsp:cNvSpPr/>
      </dsp:nvSpPr>
      <dsp:spPr>
        <a:xfrm>
          <a:off x="0" y="2884508"/>
          <a:ext cx="1706880" cy="8801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0" kern="1200" dirty="0"/>
        </a:p>
      </dsp:txBody>
      <dsp:txXfrm>
        <a:off x="0" y="2884508"/>
        <a:ext cx="1706880" cy="880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218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218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5F0589D-AFA1-4EE2-8E37-7A8A90860A7E}" type="datetimeFigureOut">
              <a:rPr lang="ko-KR" altLang="en-US"/>
              <a:pPr>
                <a:defRPr/>
              </a:pPr>
              <a:t>2017-02-20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218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218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53A404-2256-48E5-991D-87E11D8842F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967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2" algn="l" defTabSz="9142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56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6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그룹 1"/>
          <p:cNvGrpSpPr>
            <a:grpSpLocks/>
          </p:cNvGrpSpPr>
          <p:nvPr userDrawn="1"/>
        </p:nvGrpSpPr>
        <p:grpSpPr bwMode="auto">
          <a:xfrm>
            <a:off x="-6350" y="-1588"/>
            <a:ext cx="9148763" cy="6861176"/>
            <a:chOff x="-6350" y="-1588"/>
            <a:chExt cx="9148763" cy="6861176"/>
          </a:xfrm>
        </p:grpSpPr>
        <p:pic>
          <p:nvPicPr>
            <p:cNvPr id="1028" name="Picture 8" descr="C:\Users\euihlee\Desktop\CI\3. 신규 CI 개발\Application 디자인\Applications-0605\2_PPT-Template\PPT-Template-0104-Dark-Cover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50" y="2384425"/>
              <a:ext cx="4938713" cy="4475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8" descr="C:\Users\euihlee\Desktop\CI\3. 신규 CI 개발\Application 디자인\Applications-0605\2_PPT-Template\PPT-Template-0104-Dark-Cover.png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50" y="5967413"/>
              <a:ext cx="511175" cy="89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8" descr="C:\Users\euihlee\Desktop\CI\3. 신규 CI 개발\Application 디자인\Applications-0605\2_PPT-Template\PPT-Template-0104-Dark-Cover.png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238" y="-1588"/>
              <a:ext cx="4575175" cy="686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8" descr="C:\Users\euihlee\Desktop\CI\3. 신규 CI 개발\Application 디자인\Applications-0605\2_PPT-Template\PPT-Template-0104-Dark-Cover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50" y="-1588"/>
              <a:ext cx="4684713" cy="255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직사각형 6"/>
          <p:cNvSpPr/>
          <p:nvPr userDrawn="1"/>
        </p:nvSpPr>
        <p:spPr bwMode="auto">
          <a:xfrm>
            <a:off x="504825" y="6300788"/>
            <a:ext cx="3738563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</a:rPr>
              <a:t>© Smilegate Holdings. All rights reserved.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6971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3944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091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788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1313" indent="-3413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44" indent="-228485" algn="l" defTabSz="9139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5" algn="l" defTabSz="9139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5" algn="l" defTabSz="9139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6" indent="-228485" algn="l" defTabSz="9139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9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44" algn="l" defTabSz="9139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5" algn="l" defTabSz="9139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5" algn="l" defTabSz="9139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6" algn="l" defTabSz="9139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7" algn="l" defTabSz="9139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그룹 2"/>
          <p:cNvGrpSpPr>
            <a:grpSpLocks/>
          </p:cNvGrpSpPr>
          <p:nvPr userDrawn="1"/>
        </p:nvGrpSpPr>
        <p:grpSpPr bwMode="auto">
          <a:xfrm>
            <a:off x="0" y="0"/>
            <a:ext cx="9147175" cy="6861175"/>
            <a:chOff x="0" y="0"/>
            <a:chExt cx="9147175" cy="6861175"/>
          </a:xfrm>
        </p:grpSpPr>
        <p:pic>
          <p:nvPicPr>
            <p:cNvPr id="2052" name="Picture 9" descr="C:\Users\euihlee\Desktop\CI\3. 신규 CI 개발\Application 디자인\Applications-0605\2_PPT-Template\PPT-Template-0104-Light-Interior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7875" y="6408738"/>
              <a:ext cx="747713" cy="45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9" descr="C:\Users\euihlee\Desktop\CI\3. 신규 CI 개발\Application 디자인\Applications-0605\2_PPT-Template\PPT-Template-0104-Light-Interior.png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2538" y="6553200"/>
              <a:ext cx="274637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 userDrawn="1"/>
          </p:nvSpPr>
          <p:spPr bwMode="auto">
            <a:xfrm>
              <a:off x="739775" y="6497638"/>
              <a:ext cx="3738563" cy="344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</a:rPr>
                <a:t>© Smilegate Holdings. All rights reserved.</a:t>
              </a:r>
              <a:endParaRPr lang="ko-KR" altLang="en-US" sz="8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055" name="Picture 9" descr="C:\Users\euihlee\Desktop\CI\3. 신규 CI 개발\Application 디자인\Applications-0605\2_PPT-Template\PPT-Template-0104-Dark-Interior.png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61163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9" descr="C:\Users\euihlee\Desktop\CI\3. 신규 CI 개발\Application 디자인\Applications-0605\2_PPT-Template\PPT-Template-0104-Dark-Interior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25" y="0"/>
              <a:ext cx="2559050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 descr="C:\Users\euihlee\Desktop\CI\3. 신규 CI 개발\Application 디자인\Applications-0605\2_PPT-Template\PPT-Template-0104-Light-Interior.png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08738"/>
              <a:ext cx="825500" cy="45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슬라이드 번호 개체 틀 7"/>
          <p:cNvSpPr txBox="1">
            <a:spLocks/>
          </p:cNvSpPr>
          <p:nvPr userDrawn="1"/>
        </p:nvSpPr>
        <p:spPr bwMode="auto">
          <a:xfrm>
            <a:off x="8770938" y="6599238"/>
            <a:ext cx="37623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3110" tIns="51555" rIns="103110" bIns="51555" anchor="ctr">
            <a:spAutoFit/>
          </a:bodyPr>
          <a:lstStyle>
            <a:lvl1pPr defTabSz="1030288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030288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030288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030288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030288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fld id="{589BDEA7-1A96-4C17-9CD7-02348E3ED319}" type="slidenum">
              <a:rPr kumimoji="0" lang="en-US" altLang="ko-KR" sz="1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>
                <a:defRPr/>
              </a:pPr>
              <a:t>‹#›</a:t>
            </a:fld>
            <a:endParaRPr kumimoji="0" lang="ko-KR" altLang="en-US" sz="1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028700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28700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1028700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1028700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1028700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6971" algn="ctr" defTabSz="1029773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3944" algn="ctr" defTabSz="1029773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0915" algn="ctr" defTabSz="1029773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7885" algn="ctr" defTabSz="1029773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84175" indent="-384175" algn="l" defTabSz="1028700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025" indent="-320675" algn="l" defTabSz="1028700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287463" indent="-255588" algn="l" defTabSz="1028700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3400" indent="-255588" algn="l" defTabSz="1028700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19338" indent="-255588" algn="l" defTabSz="1028700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35508" indent="-257776" algn="l" defTabSz="1031094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1054" indent="-257776" algn="l" defTabSz="1031094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6603" indent="-257776" algn="l" defTabSz="1031094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2151" indent="-257776" algn="l" defTabSz="1031094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09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546" algn="l" defTabSz="103109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094" algn="l" defTabSz="103109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6641" algn="l" defTabSz="103109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2189" algn="l" defTabSz="103109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7734" algn="l" defTabSz="103109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3284" algn="l" defTabSz="103109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8829" algn="l" defTabSz="103109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4377" algn="l" defTabSz="103109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473" y="2492896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egoe UI Semibold" panose="020B0702040204020203" pitchFamily="34" charset="0"/>
              </a:rPr>
              <a:t>AR - Trace</a:t>
            </a:r>
            <a:endParaRPr lang="ko-KR" altLang="en-US" sz="4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egoe UI Semibold" panose="020B07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2080" y="5034082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egoe UI Semibold" panose="020B0702040204020203" pitchFamily="34" charset="0"/>
              </a:rPr>
              <a:t>Team :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egoe UI Semibold" panose="020B0702040204020203" pitchFamily="34" charset="0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egoe UI Semibold" panose="020B0702040204020203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egoe UI Semibold" panose="020B0702040204020203" pitchFamily="34" charset="0"/>
              </a:rPr>
              <a:t>AYoung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egoe UI Semibold" panose="020B07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04248" y="5557302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egoe UI Semibold" panose="020B0702040204020203" pitchFamily="34" charset="0"/>
              </a:rPr>
              <a:t>조아영</a:t>
            </a:r>
            <a:endParaRPr lang="en-US" altLang="ko-KR" sz="2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egoe UI Semibold" panose="020B0702040204020203" pitchFamily="34" charset="0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egoe UI Semibold" panose="020B0702040204020203" pitchFamily="34" charset="0"/>
              </a:rPr>
              <a:t>박형민</a:t>
            </a:r>
            <a:endParaRPr lang="en-US" altLang="ko-KR" sz="2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egoe UI Semibold" panose="020B0702040204020203" pitchFamily="34" charset="0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egoe UI Semibold" panose="020B0702040204020203" pitchFamily="34" charset="0"/>
              </a:rPr>
              <a:t>조영제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7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138691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네비게이션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4944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웹 서버로 직접 네비게이션 정보 요청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(API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959" t="25050" r="14677" b="5369"/>
          <a:stretch/>
        </p:blipFill>
        <p:spPr>
          <a:xfrm>
            <a:off x="683568" y="1844824"/>
            <a:ext cx="8064896" cy="40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138691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네비게이션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904191"/>
            <a:ext cx="5404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위치 갱신에 따른 지도 및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동시 갱신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255" t="15003" r="18138" b="23484"/>
          <a:stretch/>
        </p:blipFill>
        <p:spPr>
          <a:xfrm>
            <a:off x="1964637" y="1690657"/>
            <a:ext cx="5256584" cy="29523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82352" y="4992596"/>
            <a:ext cx="6179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위치를 실시간으로 갱신하여 길안내 정확도 상승</a:t>
            </a:r>
            <a:endParaRPr lang="ko-KR" altLang="en-US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및 </a:t>
            </a:r>
            <a:r>
              <a:rPr lang="ko-KR" altLang="en-US" dirty="0" err="1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</a:t>
            </a:r>
            <a:r>
              <a:rPr lang="ko-KR" altLang="en-US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메시지를 통해 사용자의 정확한 위치를 알려줌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31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64953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SNS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9148" y="90872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Google OAuth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간단한 회원가입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5577"/>
          <a:stretch/>
        </p:blipFill>
        <p:spPr>
          <a:xfrm>
            <a:off x="-47304" y="1652474"/>
            <a:ext cx="3144463" cy="117323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9688" y="3501008"/>
            <a:ext cx="1638056" cy="1728192"/>
            <a:chOff x="1331641" y="3212976"/>
            <a:chExt cx="2232246" cy="23550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9164" t="5305" r="15887" b="7956"/>
            <a:stretch/>
          </p:blipFill>
          <p:spPr>
            <a:xfrm>
              <a:off x="1331641" y="3212976"/>
              <a:ext cx="2088232" cy="2355078"/>
            </a:xfrm>
            <a:prstGeom prst="rect">
              <a:avLst/>
            </a:prstGeom>
          </p:spPr>
        </p:pic>
        <p:sp>
          <p:nvSpPr>
            <p:cNvPr id="6" name="순서도: 데이터 5"/>
            <p:cNvSpPr/>
            <p:nvPr/>
          </p:nvSpPr>
          <p:spPr>
            <a:xfrm>
              <a:off x="3003594" y="3573016"/>
              <a:ext cx="560293" cy="360040"/>
            </a:xfrm>
            <a:prstGeom prst="flowChartInputOutpu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kumimoji="0" lang="ko-KR" altLang="en-US" sz="1000" b="1" dirty="0" err="1" smtClean="0">
                <a:solidFill>
                  <a:prstClr val="black"/>
                </a:solidFill>
              </a:endParaRPr>
            </a:p>
          </p:txBody>
        </p:sp>
        <p:sp>
          <p:nvSpPr>
            <p:cNvPr id="7" name="순서도: 데이터 6"/>
            <p:cNvSpPr/>
            <p:nvPr/>
          </p:nvSpPr>
          <p:spPr>
            <a:xfrm rot="4844403">
              <a:off x="2988979" y="4885896"/>
              <a:ext cx="560293" cy="360040"/>
            </a:xfrm>
            <a:prstGeom prst="flowChartInputOutpu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kumimoji="0" lang="ko-KR" altLang="en-US" sz="1000" b="1" dirty="0" err="1" smtClean="0">
                <a:solidFill>
                  <a:prstClr val="black"/>
                </a:solidFill>
              </a:endParaRPr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 flipV="1">
            <a:off x="1320849" y="2897286"/>
            <a:ext cx="0" cy="426362"/>
          </a:xfrm>
          <a:prstGeom prst="straightConnector1">
            <a:avLst/>
          </a:prstGeom>
          <a:ln w="31750" cap="flat" cmpd="sng" algn="ctr">
            <a:solidFill>
              <a:srgbClr val="58585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1524928" y="2897286"/>
            <a:ext cx="1" cy="426362"/>
          </a:xfrm>
          <a:prstGeom prst="straightConnector1">
            <a:avLst/>
          </a:prstGeom>
          <a:ln w="31750" cap="flat" cmpd="sng" algn="ctr">
            <a:solidFill>
              <a:srgbClr val="58585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916" y="3014968"/>
            <a:ext cx="6171547" cy="241223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932040" y="1817560"/>
            <a:ext cx="3816424" cy="843063"/>
            <a:chOff x="4932040" y="2447730"/>
            <a:chExt cx="3816424" cy="843063"/>
          </a:xfrm>
        </p:grpSpPr>
        <p:sp>
          <p:nvSpPr>
            <p:cNvPr id="17" name="직사각형 16"/>
            <p:cNvSpPr/>
            <p:nvPr/>
          </p:nvSpPr>
          <p:spPr>
            <a:xfrm>
              <a:off x="4932040" y="2644462"/>
              <a:ext cx="38164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token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(TTL = 30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2080" y="2447730"/>
              <a:ext cx="719390" cy="70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6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64953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SNS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4052" y="908720"/>
            <a:ext cx="5264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 데이터 서버와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저장소 서버 분리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203848" y="4004035"/>
            <a:ext cx="1281091" cy="1351585"/>
            <a:chOff x="1331641" y="3212976"/>
            <a:chExt cx="2232246" cy="23550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9164" t="5305" r="15887" b="7956"/>
            <a:stretch/>
          </p:blipFill>
          <p:spPr>
            <a:xfrm>
              <a:off x="1331641" y="3212976"/>
              <a:ext cx="2088232" cy="2355078"/>
            </a:xfrm>
            <a:prstGeom prst="rect">
              <a:avLst/>
            </a:prstGeom>
          </p:spPr>
        </p:pic>
        <p:sp>
          <p:nvSpPr>
            <p:cNvPr id="7" name="순서도: 데이터 6"/>
            <p:cNvSpPr/>
            <p:nvPr/>
          </p:nvSpPr>
          <p:spPr>
            <a:xfrm>
              <a:off x="3003594" y="3573016"/>
              <a:ext cx="560293" cy="360040"/>
            </a:xfrm>
            <a:prstGeom prst="flowChartInputOutpu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kumimoji="0" lang="ko-KR" altLang="en-US" sz="1000" b="1" dirty="0" err="1" smtClean="0">
                <a:solidFill>
                  <a:prstClr val="black"/>
                </a:solidFill>
              </a:endParaRPr>
            </a:p>
          </p:txBody>
        </p:sp>
        <p:sp>
          <p:nvSpPr>
            <p:cNvPr id="8" name="순서도: 데이터 7"/>
            <p:cNvSpPr/>
            <p:nvPr/>
          </p:nvSpPr>
          <p:spPr>
            <a:xfrm rot="4844403">
              <a:off x="2988979" y="4885896"/>
              <a:ext cx="560293" cy="360040"/>
            </a:xfrm>
            <a:prstGeom prst="flowChartInputOutpu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kumimoji="0" lang="ko-KR" altLang="en-US" sz="1000" b="1" dirty="0" err="1" smtClean="0">
                <a:solidFill>
                  <a:prstClr val="black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9" y="1613350"/>
            <a:ext cx="2370094" cy="40782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38847" y="5392976"/>
            <a:ext cx="928442" cy="338544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리뷰작성</a:t>
            </a:r>
            <a:endParaRPr kumimoji="0" lang="ko-KR" altLang="en-US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211960" y="2873892"/>
            <a:ext cx="1132802" cy="1036375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429610" y="3174973"/>
            <a:ext cx="1046321" cy="967857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083914" y="5103744"/>
            <a:ext cx="1368152" cy="0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8285" y="3084313"/>
            <a:ext cx="457743" cy="30776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atin typeface="+mn-ea"/>
                <a:ea typeface="+mn-ea"/>
              </a:rPr>
              <a:t>1</a:t>
            </a:r>
            <a:endParaRPr kumimoji="0" lang="ko-KR" altLang="en-US" sz="1400" b="1" dirty="0" err="1" smtClean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2770" y="3602501"/>
            <a:ext cx="457743" cy="30776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>
                <a:latin typeface="+mn-ea"/>
                <a:ea typeface="+mn-ea"/>
              </a:rPr>
              <a:t>2</a:t>
            </a:r>
            <a:endParaRPr kumimoji="0" lang="ko-KR" altLang="en-US" sz="1400" b="1" dirty="0" err="1" smtClean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6398" y="4789021"/>
            <a:ext cx="457743" cy="30776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atin typeface="+mn-ea"/>
                <a:ea typeface="+mn-ea"/>
              </a:rPr>
              <a:t>3</a:t>
            </a:r>
            <a:endParaRPr kumimoji="0" lang="ko-KR" altLang="en-US" sz="1400" b="1" dirty="0" err="1" smtClean="0">
              <a:latin typeface="+mn-ea"/>
              <a:ea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5270" y="1252788"/>
            <a:ext cx="1243814" cy="19221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25516" y="2916813"/>
            <a:ext cx="1381935" cy="30776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서버</a:t>
            </a:r>
            <a:endParaRPr kumimoji="0"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6081" y="4143721"/>
            <a:ext cx="1243814" cy="19221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41007" y="6001554"/>
            <a:ext cx="1381935" cy="30776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서버</a:t>
            </a:r>
            <a:endParaRPr kumimoji="0"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타원형 설명선 31"/>
          <p:cNvSpPr/>
          <p:nvPr/>
        </p:nvSpPr>
        <p:spPr>
          <a:xfrm>
            <a:off x="3419872" y="2609468"/>
            <a:ext cx="1065067" cy="461227"/>
          </a:xfrm>
          <a:prstGeom prst="wedgeEllipseCallout">
            <a:avLst>
              <a:gd name="adj1" fmla="val 43249"/>
              <a:gd name="adj2" fmla="val 53099"/>
            </a:avLst>
          </a:prstGeom>
          <a:solidFill>
            <a:srgbClr val="FEF5E6"/>
          </a:solidFill>
          <a:ln w="9525"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미지 파일</a:t>
            </a:r>
            <a:endParaRPr kumimoji="0" lang="ko-KR" altLang="en-US" sz="1200" dirty="0" smtClean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형 설명선 32"/>
          <p:cNvSpPr/>
          <p:nvPr/>
        </p:nvSpPr>
        <p:spPr>
          <a:xfrm>
            <a:off x="5444477" y="3821164"/>
            <a:ext cx="1065067" cy="461227"/>
          </a:xfrm>
          <a:prstGeom prst="wedgeEllipseCallout">
            <a:avLst>
              <a:gd name="adj1" fmla="val -55355"/>
              <a:gd name="adj2" fmla="val -54861"/>
            </a:avLst>
          </a:prstGeom>
          <a:solidFill>
            <a:srgbClr val="FEF5E6"/>
          </a:solidFill>
          <a:ln w="9525"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 Path</a:t>
            </a:r>
            <a:endParaRPr kumimoji="0" lang="ko-KR" altLang="en-US" sz="1200" dirty="0" smtClean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형 설명선 33"/>
          <p:cNvSpPr/>
          <p:nvPr/>
        </p:nvSpPr>
        <p:spPr>
          <a:xfrm>
            <a:off x="4943397" y="5396919"/>
            <a:ext cx="1284787" cy="461227"/>
          </a:xfrm>
          <a:prstGeom prst="wedgeEllipseCallout">
            <a:avLst>
              <a:gd name="adj1" fmla="val 7323"/>
              <a:gd name="adj2" fmla="val -86268"/>
            </a:avLst>
          </a:prstGeom>
          <a:solidFill>
            <a:srgbClr val="FEF5E6"/>
          </a:solidFill>
          <a:ln w="9525"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데이터 객체</a:t>
            </a:r>
            <a:endParaRPr kumimoji="0" lang="ko-KR" altLang="en-US" sz="1200" dirty="0" smtClean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64953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SNS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908720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Firebase Cloud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Messging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GCM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대체 할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95" t="20550" r="9835" b="9578"/>
          <a:stretch/>
        </p:blipFill>
        <p:spPr>
          <a:xfrm>
            <a:off x="247650" y="1772816"/>
            <a:ext cx="854212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501872" y="2338090"/>
            <a:ext cx="6249302" cy="3189932"/>
            <a:chOff x="2539014" y="2255292"/>
            <a:chExt cx="4840789" cy="2470962"/>
          </a:xfrm>
        </p:grpSpPr>
        <p:pic>
          <p:nvPicPr>
            <p:cNvPr id="10" name="Picture 2" descr="Haproxy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014" y="3708830"/>
              <a:ext cx="1222733" cy="289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67" t="28752" r="38333" b="35794"/>
            <a:stretch/>
          </p:blipFill>
          <p:spPr bwMode="auto">
            <a:xfrm>
              <a:off x="2798287" y="2836248"/>
              <a:ext cx="801034" cy="9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7653" y="2428507"/>
              <a:ext cx="1173483" cy="83466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4640" y="3758147"/>
              <a:ext cx="1173483" cy="83466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5630" y="2432090"/>
              <a:ext cx="1250464" cy="69470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8985" y="3758147"/>
              <a:ext cx="1250464" cy="694702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>
              <a:stCxn id="14" idx="3"/>
            </p:cNvCxnSpPr>
            <p:nvPr/>
          </p:nvCxnSpPr>
          <p:spPr>
            <a:xfrm flipV="1">
              <a:off x="5596094" y="2779440"/>
              <a:ext cx="598573" cy="1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5583081" y="4100255"/>
              <a:ext cx="598573" cy="1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endCxn id="14" idx="1"/>
            </p:cNvCxnSpPr>
            <p:nvPr/>
          </p:nvCxnSpPr>
          <p:spPr>
            <a:xfrm flipV="1">
              <a:off x="3671983" y="2779441"/>
              <a:ext cx="673647" cy="54410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endCxn id="15" idx="1"/>
            </p:cNvCxnSpPr>
            <p:nvPr/>
          </p:nvCxnSpPr>
          <p:spPr>
            <a:xfrm>
              <a:off x="3696920" y="3415166"/>
              <a:ext cx="672065" cy="690332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76832" y="3125037"/>
              <a:ext cx="902971" cy="264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</a:t>
              </a:r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76832" y="4461273"/>
              <a:ext cx="902971" cy="264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</a:t>
              </a:r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6"/>
            <a:srcRect t="26020" b="13194"/>
            <a:stretch/>
          </p:blipFill>
          <p:spPr>
            <a:xfrm>
              <a:off x="6194668" y="2255292"/>
              <a:ext cx="875309" cy="24829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/>
            <a:srcRect t="26020" b="13194"/>
            <a:stretch/>
          </p:blipFill>
          <p:spPr>
            <a:xfrm>
              <a:off x="6200809" y="3586039"/>
              <a:ext cx="875309" cy="248299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6"/>
            <a:srcRect t="26020" b="13194"/>
            <a:stretch/>
          </p:blipFill>
          <p:spPr>
            <a:xfrm>
              <a:off x="2798287" y="2616497"/>
              <a:ext cx="875309" cy="24829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47650" y="112683"/>
            <a:ext cx="250844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Proxy &amp; Web Server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Load Balancing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Server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필요한 이유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6" name="타원 5"/>
          <p:cNvSpPr/>
          <p:nvPr/>
        </p:nvSpPr>
        <p:spPr>
          <a:xfrm>
            <a:off x="1283014" y="3011218"/>
            <a:ext cx="2016224" cy="2016224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790229" y="2407803"/>
            <a:ext cx="1677687" cy="1296144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813942" y="4152365"/>
            <a:ext cx="1677687" cy="1296144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993602" y="3775260"/>
            <a:ext cx="814836" cy="360887"/>
          </a:xfrm>
          <a:prstGeom prst="straightConnector1">
            <a:avLst/>
          </a:prstGeom>
          <a:ln w="38100" cap="rnd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250844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Proxy &amp; Web Server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2000 session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동시접속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11560" y="1631043"/>
            <a:ext cx="8060979" cy="4412824"/>
            <a:chOff x="611559" y="1871042"/>
            <a:chExt cx="8060979" cy="44128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209596"/>
              <a:ext cx="3740498" cy="162785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59" y="2209596"/>
              <a:ext cx="3432959" cy="162312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4653136"/>
              <a:ext cx="3432958" cy="163073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4653136"/>
              <a:ext cx="3740498" cy="163073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641300" y="1913675"/>
              <a:ext cx="21602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Simple Main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56176" y="1871042"/>
              <a:ext cx="21602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Simple </a:t>
              </a:r>
              <a:r>
                <a:rPr lang="en-US" altLang="ko-KR" sz="1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Sub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41300" y="4314582"/>
              <a:ext cx="21602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Nginx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Main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6176" y="4314582"/>
              <a:ext cx="21602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Nginx Sub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250844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Proxy &amp; Web Server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4000 session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동시접속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1560" y="1469668"/>
            <a:ext cx="7992888" cy="4623628"/>
            <a:chOff x="611560" y="1693190"/>
            <a:chExt cx="7992888" cy="4623628"/>
          </a:xfrm>
        </p:grpSpPr>
        <p:sp>
          <p:nvSpPr>
            <p:cNvPr id="24" name="직사각형 23"/>
            <p:cNvSpPr/>
            <p:nvPr/>
          </p:nvSpPr>
          <p:spPr>
            <a:xfrm>
              <a:off x="3855557" y="4319860"/>
              <a:ext cx="1324144" cy="55379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kumimoji="0" lang="ko-KR" altLang="en-US" sz="1000" b="1" dirty="0" err="1" smtClean="0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77720" y="2132040"/>
              <a:ext cx="995517" cy="22861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kumimoji="0" lang="ko-KR" altLang="en-US" sz="1000" b="1" dirty="0" err="1" smtClean="0">
                <a:solidFill>
                  <a:prstClr val="black"/>
                </a:solidFill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641300" y="1871042"/>
              <a:ext cx="6675116" cy="2782094"/>
              <a:chOff x="1641300" y="1871042"/>
              <a:chExt cx="6675116" cy="278209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641300" y="1913675"/>
                <a:ext cx="216024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Simple Main</a:t>
                </a: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6156176" y="1871042"/>
                <a:ext cx="216024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Simple </a:t>
                </a:r>
                <a:r>
                  <a:rPr lang="en-US" altLang="ko-KR" sz="16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Sub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641300" y="4314582"/>
                <a:ext cx="216024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Nginx 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Main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156176" y="4314582"/>
                <a:ext cx="216024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Nginx Sub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255040"/>
              <a:ext cx="3453574" cy="157770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252230"/>
              <a:ext cx="3672408" cy="157524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4653136"/>
              <a:ext cx="3473891" cy="166368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" t="27572" r="-1"/>
            <a:stretch/>
          </p:blipFill>
          <p:spPr>
            <a:xfrm>
              <a:off x="4930013" y="4649621"/>
              <a:ext cx="3533989" cy="158912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835763" y="4314582"/>
              <a:ext cx="14049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Uwsgi</a:t>
              </a:r>
              <a:r>
                <a:rPr lang="en-US" altLang="ko-KR" sz="1600" dirty="0" smtClean="0"/>
                <a:t> socket</a:t>
              </a:r>
            </a:p>
            <a:p>
              <a:pPr algn="ctr"/>
              <a:r>
                <a:rPr lang="en-US" altLang="ko-KR" sz="1600" dirty="0" smtClean="0"/>
                <a:t>limitation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23938" y="1814308"/>
              <a:ext cx="949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600" dirty="0" smtClean="0"/>
            </a:p>
            <a:p>
              <a:r>
                <a:rPr lang="en-US" altLang="ko-KR" sz="1600" dirty="0" smtClean="0"/>
                <a:t>Timeout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22596" y="1693190"/>
              <a:ext cx="609444" cy="584765"/>
            </a:xfrm>
            <a:prstGeom prst="rect">
              <a:avLst/>
            </a:prstGeom>
            <a:noFill/>
          </p:spPr>
          <p:txBody>
            <a:bodyPr wrap="none" lIns="91431" tIns="45715" rIns="91431" bIns="45715" rtlCol="0">
              <a:spAutoFit/>
            </a:bodyPr>
            <a:lstStyle/>
            <a:p>
              <a:pPr marL="171450" indent="-171450" algn="ctr" defTabSz="914218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kumimoji="0" lang="en-US" altLang="ko-KR" sz="3200" dirty="0" smtClean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kumimoji="0" lang="ko-KR" altLang="en-US" sz="3200" dirty="0" err="1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42481" y="3979216"/>
              <a:ext cx="609444" cy="584765"/>
            </a:xfrm>
            <a:prstGeom prst="rect">
              <a:avLst/>
            </a:prstGeom>
            <a:noFill/>
          </p:spPr>
          <p:txBody>
            <a:bodyPr wrap="none" lIns="91431" tIns="45715" rIns="91431" bIns="45715" rtlCol="0">
              <a:spAutoFit/>
            </a:bodyPr>
            <a:lstStyle/>
            <a:p>
              <a:pPr marL="171450" indent="-171450" algn="ctr" defTabSz="914218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kumimoji="0" lang="en-US" altLang="ko-KR" sz="3200" dirty="0" smtClean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kumimoji="0" lang="ko-KR" altLang="en-US" sz="3200" dirty="0" err="1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7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250844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Proxy &amp; Web Server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Haproxy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7179537" cy="34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66556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ELK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Elastic Search + Log stash +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Kibana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79512" y="2564904"/>
            <a:ext cx="8496944" cy="1958380"/>
            <a:chOff x="107504" y="2792437"/>
            <a:chExt cx="8496944" cy="195838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rcRect t="26020" b="13194"/>
            <a:stretch/>
          </p:blipFill>
          <p:spPr>
            <a:xfrm>
              <a:off x="3410335" y="3417140"/>
              <a:ext cx="1818718" cy="51591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t="26020" b="13194"/>
            <a:stretch/>
          </p:blipFill>
          <p:spPr>
            <a:xfrm>
              <a:off x="107504" y="3417140"/>
              <a:ext cx="1818718" cy="51591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8913" y="3298346"/>
              <a:ext cx="862927" cy="845436"/>
            </a:xfrm>
            <a:prstGeom prst="rect">
              <a:avLst/>
            </a:prstGeom>
          </p:spPr>
        </p:pic>
        <p:sp>
          <p:nvSpPr>
            <p:cNvPr id="11" name="오른쪽 화살표 10"/>
            <p:cNvSpPr/>
            <p:nvPr/>
          </p:nvSpPr>
          <p:spPr>
            <a:xfrm>
              <a:off x="1880361" y="3592887"/>
              <a:ext cx="412023" cy="142037"/>
            </a:xfrm>
            <a:prstGeom prst="rightArrow">
              <a:avLst/>
            </a:prstGeom>
            <a:solidFill>
              <a:srgbClr val="A7A9AC"/>
            </a:solidFill>
            <a:ln>
              <a:solidFill>
                <a:srgbClr val="A7A9AC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3059832" y="3592887"/>
              <a:ext cx="412023" cy="142037"/>
            </a:xfrm>
            <a:prstGeom prst="rightArrow">
              <a:avLst/>
            </a:prstGeom>
            <a:solidFill>
              <a:srgbClr val="A7A9AC"/>
            </a:solidFill>
            <a:ln>
              <a:solidFill>
                <a:srgbClr val="A7A9AC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5168089" y="3594619"/>
              <a:ext cx="412023" cy="142037"/>
            </a:xfrm>
            <a:prstGeom prst="rightArrow">
              <a:avLst/>
            </a:prstGeom>
            <a:solidFill>
              <a:srgbClr val="A7A9AC"/>
            </a:solidFill>
            <a:ln>
              <a:solidFill>
                <a:srgbClr val="A7A9AC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7020273" y="3594619"/>
              <a:ext cx="412023" cy="142037"/>
            </a:xfrm>
            <a:prstGeom prst="rightArrow">
              <a:avLst/>
            </a:prstGeom>
            <a:solidFill>
              <a:srgbClr val="A7A9AC"/>
            </a:solidFill>
            <a:ln>
              <a:solidFill>
                <a:srgbClr val="A7A9AC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3738" y="4227597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각각 서버에서 수집</a:t>
              </a:r>
              <a:endPara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Redis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전송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3358" y="2792437"/>
              <a:ext cx="1394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Log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임시 저장소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39777" y="4227597"/>
              <a:ext cx="1328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Redis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수집</a:t>
              </a:r>
              <a:endPara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ES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전송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08474" y="2792437"/>
              <a:ext cx="1022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Log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저장소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79601" y="4227597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ES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시각화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9626" y="3367854"/>
              <a:ext cx="1114822" cy="4931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24" b="89286" l="0" r="98805">
                          <a14:foregroundMark x1="34263" y1="34524" x2="37849" y2="75000"/>
                          <a14:foregroundMark x1="37849" y1="75000" x2="91235" y2="75000"/>
                          <a14:foregroundMark x1="91235" y1="75000" x2="90438" y2="32143"/>
                          <a14:foregroundMark x1="90438" y1="29762" x2="33466" y2="38095"/>
                          <a14:foregroundMark x1="41833" y1="42857" x2="41833" y2="42857"/>
                          <a14:foregroundMark x1="44622" y1="45238" x2="46215" y2="50000"/>
                          <a14:foregroundMark x1="46215" y1="57143" x2="39044" y2="54762"/>
                          <a14:foregroundMark x1="39442" y1="50000" x2="88446" y2="59524"/>
                          <a14:foregroundMark x1="66932" y1="44048" x2="38247" y2="67857"/>
                          <a14:foregroundMark x1="50598" y1="69048" x2="76096" y2="64286"/>
                          <a14:backgroundMark x1="30279" y1="20238" x2="91235" y2="23810"/>
                          <a14:backgroundMark x1="5976" y1="17857" x2="1992" y2="38095"/>
                          <a14:backgroundMark x1="3187" y1="75000" x2="5976" y2="83333"/>
                          <a14:backgroundMark x1="30677" y1="80952" x2="38247" y2="80952"/>
                          <a14:backgroundMark x1="33068" y1="58333" x2="33466" y2="75000"/>
                          <a14:backgroundMark x1="43028" y1="83333" x2="58167" y2="83333"/>
                          <a14:backgroundMark x1="64940" y1="83333" x2="80478" y2="85714"/>
                          <a14:backgroundMark x1="84861" y1="86905" x2="93625" y2="83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021" y="3419682"/>
              <a:ext cx="1429392" cy="478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7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66556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00332" y="4365161"/>
            <a:ext cx="1368152" cy="40009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</a:t>
            </a: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  <a:endParaRPr kumimoji="0" lang="ko-KR" altLang="en-US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95936" y="4343933"/>
            <a:ext cx="1515736" cy="70787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힘들었던 점 </a:t>
            </a:r>
            <a:r>
              <a:rPr kumimoji="0"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극복 방법</a:t>
            </a:r>
            <a:endParaRPr kumimoji="0" lang="ko-KR" altLang="en-US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88224" y="4365104"/>
            <a:ext cx="1512168" cy="70787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 점</a:t>
            </a:r>
            <a:r>
              <a:rPr kumimoji="0"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endParaRPr kumimoji="0"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향후계획</a:t>
            </a:r>
            <a:endParaRPr kumimoji="0" lang="ko-KR" altLang="en-US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각 삼각형 61"/>
          <p:cNvSpPr/>
          <p:nvPr/>
        </p:nvSpPr>
        <p:spPr>
          <a:xfrm rot="5400000">
            <a:off x="1332920" y="4022853"/>
            <a:ext cx="648072" cy="648072"/>
          </a:xfrm>
          <a:prstGeom prst="rtTriangle">
            <a:avLst/>
          </a:prstGeom>
          <a:solidFill>
            <a:srgbClr val="9730A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63" name="직각 삼각형 62"/>
          <p:cNvSpPr/>
          <p:nvPr/>
        </p:nvSpPr>
        <p:spPr>
          <a:xfrm rot="5400000">
            <a:off x="3581332" y="4009618"/>
            <a:ext cx="648072" cy="648072"/>
          </a:xfrm>
          <a:prstGeom prst="rtTriangle">
            <a:avLst/>
          </a:prstGeom>
          <a:solidFill>
            <a:srgbClr val="73DC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64" name="직각 삼각형 63"/>
          <p:cNvSpPr/>
          <p:nvPr/>
        </p:nvSpPr>
        <p:spPr>
          <a:xfrm rot="5400000">
            <a:off x="6134524" y="3994524"/>
            <a:ext cx="648072" cy="648072"/>
          </a:xfrm>
          <a:prstGeom prst="rtTriangle">
            <a:avLst/>
          </a:prstGeom>
          <a:solidFill>
            <a:srgbClr val="FF5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31640" y="4025610"/>
            <a:ext cx="372200" cy="461655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kumimoji="0" lang="ko-KR" altLang="en-US" sz="2400" dirty="0" err="1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87353" y="4020995"/>
            <a:ext cx="372200" cy="461655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kumimoji="0" lang="ko-KR" altLang="en-US" sz="24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0332" y="2380829"/>
            <a:ext cx="648072" cy="40009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  <a:endParaRPr kumimoji="0" lang="ko-KR" altLang="en-US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95936" y="2380829"/>
            <a:ext cx="1152128" cy="40009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endParaRPr kumimoji="0" lang="ko-KR" altLang="en-US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7013" y="2380829"/>
            <a:ext cx="1368152" cy="40009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kumimoji="0" lang="ko-KR" altLang="en-US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각 삼각형 18"/>
          <p:cNvSpPr/>
          <p:nvPr/>
        </p:nvSpPr>
        <p:spPr>
          <a:xfrm rot="5400000">
            <a:off x="1332920" y="2017029"/>
            <a:ext cx="648072" cy="648072"/>
          </a:xfrm>
          <a:prstGeom prst="rtTriangle">
            <a:avLst/>
          </a:prstGeom>
          <a:solidFill>
            <a:srgbClr val="FF5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60" name="직각 삼각형 59"/>
          <p:cNvSpPr/>
          <p:nvPr/>
        </p:nvSpPr>
        <p:spPr>
          <a:xfrm rot="5400000">
            <a:off x="3581332" y="2008652"/>
            <a:ext cx="648072" cy="648072"/>
          </a:xfrm>
          <a:prstGeom prst="rtTriangle">
            <a:avLst/>
          </a:prstGeom>
          <a:solidFill>
            <a:srgbClr val="A7A9A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61" name="직각 삼각형 60"/>
          <p:cNvSpPr/>
          <p:nvPr/>
        </p:nvSpPr>
        <p:spPr>
          <a:xfrm rot="5400000">
            <a:off x="6134524" y="2017029"/>
            <a:ext cx="648072" cy="648072"/>
          </a:xfrm>
          <a:prstGeom prst="rtTriangle">
            <a:avLst/>
          </a:prstGeom>
          <a:solidFill>
            <a:srgbClr val="1CEBC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32920" y="2008652"/>
            <a:ext cx="372200" cy="461655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kumimoji="0" lang="ko-KR" altLang="en-US" sz="2400" dirty="0" err="1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581332" y="2006794"/>
            <a:ext cx="372200" cy="461655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kumimoji="0" lang="ko-KR" altLang="en-US" sz="2400" dirty="0" err="1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34524" y="2006793"/>
            <a:ext cx="372200" cy="461655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kumimoji="0" lang="ko-KR" altLang="en-US" sz="2400" dirty="0" err="1" smtClean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40404" y="3992666"/>
            <a:ext cx="372200" cy="461655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kumimoji="0" lang="ko-KR" altLang="en-US" sz="2400" dirty="0" err="1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66556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Kibana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0" y="1241931"/>
            <a:ext cx="8373347" cy="240309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1" y="3789040"/>
            <a:ext cx="853191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145905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비동기 처리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09" y="876719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Celery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비동기 작업 처리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367644" y="1609977"/>
            <a:ext cx="6408712" cy="552237"/>
            <a:chOff x="1187623" y="1436604"/>
            <a:chExt cx="6408712" cy="552237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187623" y="1469827"/>
              <a:ext cx="1206511" cy="51901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A7A9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 smtClean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Client</a:t>
              </a:r>
              <a:endParaRPr kumimoji="0" lang="ko-KR" altLang="en-US" sz="1400" b="1" dirty="0" err="1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945192" y="1454501"/>
              <a:ext cx="1206511" cy="51901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A7A9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 smtClean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Flask</a:t>
              </a:r>
              <a:endParaRPr kumimoji="0" lang="ko-KR" altLang="en-US" sz="1400" b="1" dirty="0" err="1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661632" y="1436604"/>
              <a:ext cx="1206511" cy="51901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A7A9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 smtClean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Message </a:t>
              </a:r>
            </a:p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 smtClean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Queue</a:t>
              </a:r>
              <a:endParaRPr kumimoji="0" lang="ko-KR" altLang="en-US" sz="1400" b="1" dirty="0" err="1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389824" y="1454501"/>
              <a:ext cx="1206511" cy="5190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rgbClr val="A7A9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 smtClean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Celery </a:t>
              </a:r>
            </a:p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 smtClean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Worker</a:t>
              </a:r>
              <a:endParaRPr kumimoji="0" lang="ko-KR" altLang="en-US" sz="1400" b="1" dirty="0" err="1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2" name="직선 연결선 31"/>
          <p:cNvCxnSpPr>
            <a:stCxn id="26" idx="2"/>
          </p:cNvCxnSpPr>
          <p:nvPr/>
        </p:nvCxnSpPr>
        <p:spPr>
          <a:xfrm flipH="1">
            <a:off x="1970899" y="2162214"/>
            <a:ext cx="1" cy="400309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7" idx="2"/>
          </p:cNvCxnSpPr>
          <p:nvPr/>
        </p:nvCxnSpPr>
        <p:spPr>
          <a:xfrm flipH="1">
            <a:off x="3728468" y="2146888"/>
            <a:ext cx="1" cy="401951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486037" y="2135728"/>
            <a:ext cx="1" cy="400309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7173100" y="2155098"/>
            <a:ext cx="1" cy="400309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1970900" y="2974241"/>
            <a:ext cx="1757568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728468" y="3501008"/>
            <a:ext cx="1757568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5486039" y="4123018"/>
            <a:ext cx="1687062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1970900" y="4509120"/>
            <a:ext cx="1757570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38367" y="2697252"/>
            <a:ext cx="1152128" cy="27698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요청</a:t>
            </a:r>
            <a:endParaRPr kumimoji="0"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24235" y="4278292"/>
            <a:ext cx="1152128" cy="27698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수행</a:t>
            </a:r>
            <a:endParaRPr kumimoji="0"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08476" y="3819922"/>
            <a:ext cx="1899828" cy="27698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워커에 작업 분배</a:t>
            </a:r>
            <a:endParaRPr kumimoji="0"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08873" y="4047465"/>
            <a:ext cx="1152128" cy="46165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요청에 대한 </a:t>
            </a:r>
            <a:endParaRPr kumimoji="0"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</a:t>
            </a:r>
            <a:endParaRPr kumimoji="0"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93750" y="3206122"/>
            <a:ext cx="1288371" cy="27698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큐에 작업 추가</a:t>
            </a:r>
            <a:endParaRPr kumimoji="0"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6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1127232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pool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SQLAlchemy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connection pool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796136" y="1412776"/>
            <a:ext cx="1944216" cy="49685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76156" y="2863977"/>
            <a:ext cx="1584176" cy="576064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976156" y="3501008"/>
            <a:ext cx="1584176" cy="576064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6156" y="5612202"/>
            <a:ext cx="1584176" cy="576064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6556" y="1493770"/>
            <a:ext cx="1762859" cy="58476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Connection Pool</a:t>
            </a:r>
            <a:endParaRPr kumimoji="0" lang="ko-KR" altLang="en-US" sz="1600" dirty="0" err="1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897571" y="2204864"/>
            <a:ext cx="1762859" cy="576064"/>
            <a:chOff x="5897571" y="2204864"/>
            <a:chExt cx="1762859" cy="57606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977493" y="2204864"/>
              <a:ext cx="1584176" cy="576064"/>
            </a:xfrm>
            <a:prstGeom prst="roundRect">
              <a:avLst/>
            </a:prstGeom>
            <a:solidFill>
              <a:schemeClr val="accent1"/>
            </a:solid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kumimoji="0" lang="ko-KR" altLang="en-US" sz="1000" b="1" dirty="0" err="1" smtClean="0">
                <a:solidFill>
                  <a:prstClr val="black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97571" y="2330602"/>
              <a:ext cx="1762859" cy="30776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Connection </a:t>
              </a:r>
              <a:endParaRPr kumimoji="0"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897754" y="3001155"/>
            <a:ext cx="1762859" cy="30776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Connection </a:t>
            </a:r>
            <a:endParaRPr kumimoji="0" lang="ko-KR" altLang="en-US" sz="1400" dirty="0" err="1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0777" y="3635444"/>
            <a:ext cx="1762859" cy="30776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Connection </a:t>
            </a:r>
            <a:endParaRPr kumimoji="0" lang="ko-KR" altLang="en-US" sz="1400" dirty="0" err="1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0960" y="5746351"/>
            <a:ext cx="1762859" cy="30776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Connection </a:t>
            </a:r>
            <a:endParaRPr kumimoji="0" lang="ko-KR" altLang="en-US" sz="1400" dirty="0" err="1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15960" y="4301203"/>
            <a:ext cx="124050" cy="10868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715960" y="4487457"/>
            <a:ext cx="124050" cy="10868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715960" y="4691618"/>
            <a:ext cx="124050" cy="10868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707904" y="2638368"/>
            <a:ext cx="165618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3743908" y="4743514"/>
            <a:ext cx="1620180" cy="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1211601" y="2350336"/>
            <a:ext cx="2061955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Connection </a:t>
            </a:r>
            <a:r>
              <a:rPr kumimoji="0" lang="ko-KR" altLang="en-US" sz="1400" b="1" dirty="0" err="1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얻어오기</a:t>
            </a:r>
            <a:endParaRPr kumimoji="0" lang="ko-KR" altLang="en-US" sz="1400" b="1" dirty="0" smtClean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11601" y="3356992"/>
            <a:ext cx="2061955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통신</a:t>
            </a:r>
            <a:endParaRPr kumimoji="0" lang="ko-KR" altLang="en-US" sz="1400" b="1" dirty="0" smtClean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211600" y="4409884"/>
            <a:ext cx="2061955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Connection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반환</a:t>
            </a:r>
            <a:endParaRPr kumimoji="0" lang="ko-KR" altLang="en-US" sz="1400" b="1" dirty="0" smtClean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화살표 연결선 28"/>
          <p:cNvCxnSpPr>
            <a:stCxn id="24" idx="2"/>
            <a:endCxn id="26" idx="0"/>
          </p:cNvCxnSpPr>
          <p:nvPr/>
        </p:nvCxnSpPr>
        <p:spPr>
          <a:xfrm>
            <a:off x="2242579" y="2926400"/>
            <a:ext cx="0" cy="430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2"/>
            <a:endCxn id="27" idx="0"/>
          </p:cNvCxnSpPr>
          <p:nvPr/>
        </p:nvCxnSpPr>
        <p:spPr>
          <a:xfrm flipH="1">
            <a:off x="2242578" y="3933056"/>
            <a:ext cx="1" cy="47682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6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203848" y="4869160"/>
            <a:ext cx="1368152" cy="341624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50" y="112683"/>
            <a:ext cx="145905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힘들었던 점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416824" cy="166198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구현을 위해서 키워드 검색</a:t>
            </a:r>
            <a:r>
              <a:rPr kumimoji="0"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카테고리검색</a:t>
            </a:r>
            <a:r>
              <a:rPr kumimoji="0"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 찾기 경로 가져오기 등 </a:t>
            </a:r>
            <a:endParaRPr kumimoji="0" lang="en-US" altLang="ko-KR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부분에서 네이버의 데이터를 갖고 와야 될 일이 생김</a:t>
            </a:r>
            <a:r>
              <a:rPr kumimoji="0" lang="en-US" altLang="ko-KR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부분이 공식적으로 </a:t>
            </a: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제공되지 않았고</a:t>
            </a:r>
            <a:r>
              <a:rPr kumimoji="0" lang="en-US" altLang="ko-KR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en-US" altLang="ko-KR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제공되는 </a:t>
            </a:r>
            <a:r>
              <a:rPr kumimoji="0"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마다 제공되는 데이터 형식이 달라서 사용하기 힘든 문제가 발생</a:t>
            </a:r>
            <a:endParaRPr kumimoji="0" lang="ko-KR" altLang="en-US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4304518" y="3630244"/>
            <a:ext cx="733425" cy="666750"/>
          </a:xfrm>
          <a:prstGeom prst="downArrow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62819" y="4725144"/>
            <a:ext cx="7416824" cy="9712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페이지에서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WireShark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오고 가는 패킷을 분석해 안드로이드에서 데이터를 요청하고 알맞게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파싱해서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06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364088" y="5247616"/>
            <a:ext cx="792088" cy="341624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31840" y="4815568"/>
            <a:ext cx="576064" cy="341624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50" y="112683"/>
            <a:ext cx="145905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힘들었던 점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로그문제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7177" y="1583368"/>
            <a:ext cx="7416824" cy="126956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Nginx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정상적으로 작동하는 줄 </a:t>
            </a: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알았으나</a:t>
            </a:r>
            <a:endParaRPr kumimoji="0" lang="en-US" altLang="ko-KR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우연히 로그를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체크해보니 </a:t>
            </a:r>
            <a:r>
              <a:rPr kumimoji="0" lang="en-US" altLang="ko-KR" sz="17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uwsgi</a:t>
            </a:r>
            <a:r>
              <a:rPr kumimoji="0" lang="en-US" altLang="ko-KR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연동되어 있지 </a:t>
            </a: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않았음을 발견하였고</a:t>
            </a:r>
            <a:r>
              <a:rPr kumimoji="0" lang="en-US" altLang="ko-KR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kumimoji="0" lang="ko-KR" altLang="en-US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로컬에서 정상 작동하던 작업들이 서버에서 작동하지 않는 현상 발생</a:t>
            </a:r>
            <a:r>
              <a:rPr kumimoji="0" lang="en-US" altLang="ko-KR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ko-KR" altLang="en-US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4304518" y="3270204"/>
            <a:ext cx="733425" cy="666750"/>
          </a:xfrm>
          <a:prstGeom prst="downArrow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62819" y="4221088"/>
            <a:ext cx="7416824" cy="14329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로그를 제때 체크하지 못한 것이 뒤늦게 문제를 발견한 원인으로 파악하고 곧바로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통합 로깅시스템을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확립하였고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로컬에서 수행하였던 작업들을 꼼꼼히 문서화하여 서버에 적용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0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076056" y="5247616"/>
            <a:ext cx="1247891" cy="341624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72000" y="3519424"/>
            <a:ext cx="648072" cy="341624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50" y="112683"/>
            <a:ext cx="145905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힘들었던 점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 문제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7177" y="1583368"/>
            <a:ext cx="7416824" cy="48473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kumimoji="0" lang="ko-KR" altLang="en-US" sz="17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푸쉬</a:t>
            </a: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솔루션인 </a:t>
            </a:r>
            <a:r>
              <a:rPr kumimoji="0"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GCM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kumimoji="0"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deprecated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될 </a:t>
            </a: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endParaRPr kumimoji="0"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4318876" y="2372948"/>
            <a:ext cx="733425" cy="666750"/>
          </a:xfrm>
          <a:prstGeom prst="downArrow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62819" y="3406597"/>
            <a:ext cx="7416824" cy="226214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또다른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푸쉬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솔루션인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FCM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사용하기로함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파이어베이스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웹페이지를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사용해서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푸쉬를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날리는 다운 스트림 방식이외에도 사용자에 행동에 따른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푸쉬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좋아요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업스트림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방식을 구현하기 위해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php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앱서버를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따로 구현해 파이어베이스와 연동</a:t>
            </a:r>
          </a:p>
        </p:txBody>
      </p:sp>
    </p:spTree>
    <p:extLst>
      <p:ext uri="{BB962C8B-B14F-4D97-AF65-F5344CB8AC3E}">
        <p14:creationId xmlns:p14="http://schemas.microsoft.com/office/powerpoint/2010/main" val="23839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795674" y="4365104"/>
            <a:ext cx="2864557" cy="341624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31640" y="4365104"/>
            <a:ext cx="2376264" cy="341624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50" y="112683"/>
            <a:ext cx="145905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힘들었던 점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비동기처리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947" y="1971447"/>
            <a:ext cx="7416824" cy="83945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업로드 부분이나 데이터 요청부분에서 </a:t>
            </a:r>
            <a:endParaRPr kumimoji="0" lang="en-US" altLang="ko-KR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응답을 제공 할 수 있는 </a:t>
            </a:r>
            <a:r>
              <a:rPr kumimoji="0"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솔루션이 </a:t>
            </a: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</a:t>
            </a:r>
            <a:endParaRPr kumimoji="0" lang="ko-KR" altLang="en-US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4318876" y="3084423"/>
            <a:ext cx="733425" cy="666750"/>
          </a:xfrm>
          <a:prstGeom prst="downArrow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62819" y="4221088"/>
            <a:ext cx="7416824" cy="14329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Broadcast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Recevier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Callback event Listener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통해 데이터를 요청하고 기다리는게 아닌 다른 기능을 수행하고 있다가 데이터가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왔을때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화면에 값을 변경하는 비동기 방식으로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구현을함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74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907704" y="3133833"/>
            <a:ext cx="992350" cy="341624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50" y="112683"/>
            <a:ext cx="145905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힘들었던 점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7650" y="836712"/>
            <a:ext cx="7132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서버 비동기 처리 문제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3754" y="1218187"/>
            <a:ext cx="7416824" cy="123186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저장소 서버인 이미지 서버에 </a:t>
            </a:r>
            <a:endParaRPr kumimoji="0" lang="en-US" altLang="ko-KR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7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이미지를 직접 저장하는 작업이 생각보다 오래 걸림</a:t>
            </a:r>
            <a:endParaRPr kumimoji="0" lang="en-US" altLang="ko-KR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21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sz="17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4325453" y="2295291"/>
            <a:ext cx="733425" cy="666750"/>
          </a:xfrm>
          <a:prstGeom prst="downArrow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70037" y="3005072"/>
            <a:ext cx="7416824" cy="9712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Base64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인코딩을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이미지를 스트링으로 바꾸어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Celery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저장 작업 비동기  처리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394400">
            <a:off x="1503935" y="4353627"/>
            <a:ext cx="1867270" cy="2073950"/>
            <a:chOff x="899592" y="2348880"/>
            <a:chExt cx="2269121" cy="2520280"/>
          </a:xfrm>
        </p:grpSpPr>
        <p:sp>
          <p:nvSpPr>
            <p:cNvPr id="11" name="순서도: 처리 10"/>
            <p:cNvSpPr/>
            <p:nvPr/>
          </p:nvSpPr>
          <p:spPr>
            <a:xfrm>
              <a:off x="899592" y="2348880"/>
              <a:ext cx="2269121" cy="2520280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21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kumimoji="0" lang="ko-KR" altLang="en-US" sz="1000" b="1" dirty="0" err="1" smtClean="0">
                <a:ln w="6350">
                  <a:solidFill>
                    <a:sysClr val="windowText" lastClr="000000"/>
                  </a:solidFill>
                </a:ln>
                <a:solidFill>
                  <a:prstClr val="black"/>
                </a:solidFill>
              </a:endParaRPr>
            </a:p>
          </p:txBody>
        </p:sp>
        <p:pic>
          <p:nvPicPr>
            <p:cNvPr id="12" name="Picture 2" descr="소울워커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531" y="2466603"/>
              <a:ext cx="2060301" cy="1610469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433" y="4359218"/>
            <a:ext cx="2520280" cy="2114672"/>
          </a:xfrm>
          <a:prstGeom prst="rect">
            <a:avLst/>
          </a:prstGeom>
        </p:spPr>
      </p:pic>
      <p:sp>
        <p:nvSpPr>
          <p:cNvPr id="23" name="원호 22"/>
          <p:cNvSpPr/>
          <p:nvPr/>
        </p:nvSpPr>
        <p:spPr>
          <a:xfrm flipH="1">
            <a:off x="3580366" y="4691359"/>
            <a:ext cx="1567698" cy="1189512"/>
          </a:xfrm>
          <a:prstGeom prst="arc">
            <a:avLst>
              <a:gd name="adj1" fmla="val 11416202"/>
              <a:gd name="adj2" fmla="val 20651993"/>
            </a:avLst>
          </a:prstGeom>
          <a:ln w="127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/>
          <p:cNvSpPr/>
          <p:nvPr/>
        </p:nvSpPr>
        <p:spPr>
          <a:xfrm rot="10800000" flipH="1">
            <a:off x="3611983" y="4761069"/>
            <a:ext cx="1567698" cy="1189512"/>
          </a:xfrm>
          <a:prstGeom prst="arc">
            <a:avLst>
              <a:gd name="adj1" fmla="val 11416202"/>
              <a:gd name="adj2" fmla="val 20651993"/>
            </a:avLst>
          </a:prstGeom>
          <a:ln w="127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90601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557" y="836712"/>
            <a:ext cx="7992887" cy="573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협업의 매력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endParaRPr lang="en-US" altLang="ko-KR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40000"/>
              </a:lnSpc>
              <a:buNone/>
            </a:pPr>
            <a: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오픈소스사용의 이점과 단점</a:t>
            </a:r>
            <a:endParaRPr lang="en-US" altLang="ko-KR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40000"/>
              </a:lnSpc>
              <a:buNone/>
            </a:pPr>
            <a:endParaRPr lang="en-US" altLang="ko-KR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lnSpc>
                <a:spcPct val="140000"/>
              </a:lnSpc>
              <a:buNone/>
            </a:pPr>
            <a: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프로젝트라도 </a:t>
            </a:r>
            <a: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완성</a:t>
            </a:r>
            <a: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시키는 것이 중요하다는 점</a:t>
            </a:r>
            <a:endParaRPr lang="en-US" altLang="ko-KR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7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서버개발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전문 멘토님과 일대일 멘토링을 통해 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구조적</a:t>
            </a:r>
            <a: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코드적</a:t>
            </a:r>
            <a: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기술적으로 </a:t>
            </a:r>
            <a:r>
              <a:rPr lang="ko-KR" altLang="en-US" sz="17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서버개발에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대해서 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문제에 대해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공부 </a:t>
            </a:r>
            <a:r>
              <a:rPr lang="ko-KR" altLang="en-US" sz="17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할수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있었던 점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현직 개발자 분들의 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얘기들을 들어보며 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현장에 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 분위기나 평소 궁금한것들에 대해서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알아갈 수 있었던 자리</a:t>
            </a:r>
            <a:endParaRPr lang="en-US" altLang="ko-KR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endParaRPr lang="en-US" altLang="ko-KR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6. 2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달간 </a:t>
            </a:r>
            <a:r>
              <a:rPr lang="ko-KR" altLang="en-US" sz="1700" b="1" dirty="0">
                <a:ln w="22225">
                  <a:noFill/>
                  <a:prstDash val="solid"/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개발에만 집중할 수 있는 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좋은 </a:t>
            </a:r>
            <a:r>
              <a:rPr lang="ko-KR" altLang="en-US" sz="17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시간이었던거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같다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 하고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싶다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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5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1218603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557" y="1340768"/>
            <a:ext cx="7992887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부분 따로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SDK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gradle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maven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적용가능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프로젝트의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개인적인 프로젝트에 개발 할 수 있도록 제공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en-US" altLang="ko-KR" sz="1700" u="sng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700" u="sng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 </a:t>
            </a:r>
            <a:r>
              <a:rPr lang="en-US" altLang="ko-KR" sz="1700" u="sng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AR</a:t>
            </a:r>
            <a:r>
              <a:rPr lang="ko-KR" altLang="en-US" sz="17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알고리즘구조개선성능향상</a:t>
            </a:r>
            <a:r>
              <a:rPr lang="en-US" altLang="ko-KR" sz="17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700" u="sng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프로젝트에대한인지도가상승</a:t>
            </a:r>
            <a:endParaRPr lang="en-US" altLang="ko-KR" sz="1700" u="sng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endParaRPr lang="en-US" altLang="ko-KR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지도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팀과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컨택을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문제 해결 및 지도 기능 확장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구글지도연동을 통한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다국어화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3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66556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019347" y="1817648"/>
            <a:ext cx="3216874" cy="3222705"/>
            <a:chOff x="1019347" y="1718463"/>
            <a:chExt cx="3216874" cy="3222705"/>
          </a:xfrm>
        </p:grpSpPr>
        <p:sp>
          <p:nvSpPr>
            <p:cNvPr id="15" name="직사각형 14"/>
            <p:cNvSpPr/>
            <p:nvPr/>
          </p:nvSpPr>
          <p:spPr>
            <a:xfrm>
              <a:off x="1187624" y="3969876"/>
              <a:ext cx="2880320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-100" dirty="0" smtClean="0">
                  <a:ln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지도로만 </a:t>
              </a:r>
              <a:r>
                <a:rPr lang="ko-KR" altLang="en-US" sz="2000" spc="-100" dirty="0" smtClean="0">
                  <a:ln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위치를 찾는 </a:t>
              </a:r>
              <a:endParaRPr lang="en-US" altLang="ko-KR" sz="2000" spc="-100" dirty="0" smtClean="0">
                <a:ln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100" dirty="0" smtClean="0">
                  <a:ln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어려움 </a:t>
              </a:r>
              <a:endParaRPr lang="en-US" altLang="ko-KR" sz="2000" spc="-100" dirty="0" smtClean="0">
                <a:ln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6" name="Picture 2" descr="길치 여기가 어디지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83"/>
            <a:stretch/>
          </p:blipFill>
          <p:spPr bwMode="auto">
            <a:xfrm>
              <a:off x="1019347" y="1718463"/>
              <a:ext cx="3216874" cy="216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4221111" y="1842965"/>
            <a:ext cx="4608512" cy="3674267"/>
            <a:chOff x="4211960" y="1607747"/>
            <a:chExt cx="4608512" cy="3674267"/>
          </a:xfrm>
        </p:grpSpPr>
        <p:sp>
          <p:nvSpPr>
            <p:cNvPr id="29" name="TextBox 28"/>
            <p:cNvSpPr txBox="1"/>
            <p:nvPr/>
          </p:nvSpPr>
          <p:spPr>
            <a:xfrm>
              <a:off x="4211960" y="3864200"/>
              <a:ext cx="4608512" cy="1417814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914218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spc="-100" dirty="0">
                  <a:ln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무분별하고 복잡한 </a:t>
              </a:r>
              <a:endParaRPr lang="en-US" altLang="ko-KR" sz="2000" spc="-100" dirty="0" smtClean="0">
                <a:ln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218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spc="-100" dirty="0" smtClean="0">
                  <a:ln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정보들</a:t>
              </a:r>
              <a:endParaRPr lang="en-US" altLang="ko-KR" sz="2000" spc="-100" dirty="0">
                <a:ln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218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00" dirty="0" err="1" smtClean="0">
                <a:latin typeface="+mn-ea"/>
                <a:ea typeface="+mn-ea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/>
            <a:srcRect b="20264"/>
            <a:stretch/>
          </p:blipFill>
          <p:spPr>
            <a:xfrm>
              <a:off x="4790171" y="1607747"/>
              <a:ext cx="3452089" cy="2214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59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902811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0" name="Picture 2" descr="http://cfile9.uf.tistory.com/image/186393484DED6FAF2F476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73" y="1376772"/>
            <a:ext cx="4104455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12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i-boss.co.kr/design/upload_file/__HTMLEDITOR__/simjinhee21/d9ba27e8c4d315832a0aa91c6c7de534_1437528101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564904"/>
            <a:ext cx="4953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5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세로로 말린 두루마리 모양 8"/>
          <p:cNvSpPr/>
          <p:nvPr/>
        </p:nvSpPr>
        <p:spPr>
          <a:xfrm>
            <a:off x="4577143" y="1322496"/>
            <a:ext cx="3795245" cy="4104456"/>
          </a:xfrm>
          <a:prstGeom prst="verticalScroll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8" name="세로로 말린 두루마리 모양 7"/>
          <p:cNvSpPr/>
          <p:nvPr/>
        </p:nvSpPr>
        <p:spPr>
          <a:xfrm>
            <a:off x="467544" y="1340768"/>
            <a:ext cx="3795245" cy="4104456"/>
          </a:xfrm>
          <a:prstGeom prst="verticalScroll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000" b="1" dirty="0" err="1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50" y="112683"/>
            <a:ext cx="66556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27300" y="2712952"/>
            <a:ext cx="2675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증강현실 네비게이션</a:t>
            </a:r>
            <a:endParaRPr lang="ko-KR" altLang="en-US" sz="2400" spc="-150" dirty="0">
              <a:solidFill>
                <a:prstClr val="black">
                  <a:lumMod val="85000"/>
                  <a:lumOff val="1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80112" y="2708920"/>
            <a:ext cx="2090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장소기반</a:t>
            </a:r>
            <a:r>
              <a:rPr lang="ko-KR" altLang="en-US" sz="2400" spc="-15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-15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SNS</a:t>
            </a:r>
            <a:endParaRPr lang="ko-KR" altLang="en-US" sz="2400" spc="-150" dirty="0">
              <a:ln>
                <a:solidFill>
                  <a:srgbClr val="D9196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99017" y="3498869"/>
            <a:ext cx="246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ln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화면을  통한 손쉬운 </a:t>
            </a:r>
            <a:r>
              <a:rPr lang="ko-KR" altLang="en-US" sz="1600" spc="-150" dirty="0" err="1" smtClean="0">
                <a:ln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길찾기</a:t>
            </a:r>
            <a:endParaRPr lang="en-US" altLang="ko-KR" sz="1600" spc="-150" dirty="0">
              <a:ln>
                <a:solidFill>
                  <a:prstClr val="black">
                    <a:alpha val="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28788" y="3501008"/>
            <a:ext cx="1933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ln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장소에 대한 경험을 공유</a:t>
            </a:r>
            <a:endParaRPr lang="en-US" altLang="ko-KR" sz="1600" spc="-150" dirty="0">
              <a:ln>
                <a:solidFill>
                  <a:prstClr val="black">
                    <a:alpha val="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4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114646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아키텍쳐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3035" y="1315742"/>
            <a:ext cx="8736754" cy="4739131"/>
            <a:chOff x="373815" y="698564"/>
            <a:chExt cx="11162554" cy="60549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8724" y="698564"/>
              <a:ext cx="919132" cy="9005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5495" y="3138701"/>
              <a:ext cx="823373" cy="143411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815" y="5389553"/>
              <a:ext cx="1465375" cy="65443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6963" y="5346554"/>
              <a:ext cx="1160267" cy="69804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003" y="1807663"/>
              <a:ext cx="1777696" cy="514302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/>
            <p:nvPr/>
          </p:nvCxnSpPr>
          <p:spPr>
            <a:xfrm flipH="1" flipV="1">
              <a:off x="1825745" y="5729726"/>
              <a:ext cx="323003" cy="841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1363080" y="4651594"/>
              <a:ext cx="552220" cy="70873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2037191" y="4687330"/>
              <a:ext cx="480484" cy="663281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1864647" y="2383843"/>
              <a:ext cx="0" cy="698196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>
              <a:off x="2070011" y="2430084"/>
              <a:ext cx="6417" cy="65981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41574" y="5962766"/>
              <a:ext cx="1549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PUSH </a:t>
              </a:r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358389" y="2641245"/>
              <a:ext cx="1562231" cy="1484586"/>
              <a:chOff x="3358389" y="2641245"/>
              <a:chExt cx="1562231" cy="1484586"/>
            </a:xfrm>
          </p:grpSpPr>
          <p:pic>
            <p:nvPicPr>
              <p:cNvPr id="48" name="Picture 2" descr="Haproxy에 대한 이미지 검색결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8389" y="3756103"/>
                <a:ext cx="1562231" cy="369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67" t="28752" r="38333" b="35794"/>
              <a:stretch/>
            </p:blipFill>
            <p:spPr bwMode="auto">
              <a:xfrm>
                <a:off x="3689651" y="2641245"/>
                <a:ext cx="1023445" cy="120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79548" y="2120293"/>
              <a:ext cx="1499306" cy="106640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2922" y="3819114"/>
              <a:ext cx="1499306" cy="106640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9758" y="5400209"/>
              <a:ext cx="1499306" cy="106640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66621" y="2124871"/>
              <a:ext cx="1597661" cy="88758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96460" y="3819114"/>
              <a:ext cx="1597661" cy="88758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39505" y="5397661"/>
              <a:ext cx="1597661" cy="887589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 flipV="1">
              <a:off x="2467555" y="3295014"/>
              <a:ext cx="1041079" cy="461089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2497082" y="3916461"/>
              <a:ext cx="1740545" cy="1819431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21" idx="3"/>
            </p:cNvCxnSpPr>
            <p:nvPr/>
          </p:nvCxnSpPr>
          <p:spPr>
            <a:xfrm flipV="1">
              <a:off x="5737166" y="5841455"/>
              <a:ext cx="1022592" cy="1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3"/>
            </p:cNvCxnSpPr>
            <p:nvPr/>
          </p:nvCxnSpPr>
          <p:spPr>
            <a:xfrm flipV="1">
              <a:off x="7264282" y="2568665"/>
              <a:ext cx="764770" cy="1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7247656" y="4256210"/>
              <a:ext cx="764770" cy="1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19" idx="1"/>
            </p:cNvCxnSpPr>
            <p:nvPr/>
          </p:nvCxnSpPr>
          <p:spPr>
            <a:xfrm flipV="1">
              <a:off x="4805933" y="2568666"/>
              <a:ext cx="860688" cy="695178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endCxn id="20" idx="1"/>
            </p:cNvCxnSpPr>
            <p:nvPr/>
          </p:nvCxnSpPr>
          <p:spPr>
            <a:xfrm>
              <a:off x="4837793" y="3380903"/>
              <a:ext cx="858667" cy="882006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846119" y="6320982"/>
              <a:ext cx="1601093" cy="43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이미지</a:t>
              </a:r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89561" y="3010218"/>
              <a:ext cx="1153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</a:t>
              </a:r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89561" y="4717467"/>
              <a:ext cx="1153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</a:t>
              </a:r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86698" y="2975308"/>
              <a:ext cx="1349671" cy="851144"/>
            </a:xfrm>
            <a:prstGeom prst="rect">
              <a:avLst/>
            </a:prstGeom>
          </p:spPr>
        </p:pic>
        <p:cxnSp>
          <p:nvCxnSpPr>
            <p:cNvPr id="33" name="직선 화살표 연결선 32"/>
            <p:cNvCxnSpPr>
              <a:stCxn id="16" idx="3"/>
            </p:cNvCxnSpPr>
            <p:nvPr/>
          </p:nvCxnSpPr>
          <p:spPr>
            <a:xfrm>
              <a:off x="9378854" y="2653497"/>
              <a:ext cx="745734" cy="747383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17" idx="3"/>
            </p:cNvCxnSpPr>
            <p:nvPr/>
          </p:nvCxnSpPr>
          <p:spPr>
            <a:xfrm flipV="1">
              <a:off x="9362228" y="3519197"/>
              <a:ext cx="762360" cy="833121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4182440" y="1605052"/>
              <a:ext cx="15850" cy="66694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12"/>
            <a:srcRect t="26020" b="13194"/>
            <a:stretch/>
          </p:blipFill>
          <p:spPr>
            <a:xfrm>
              <a:off x="6918556" y="5197243"/>
              <a:ext cx="1118342" cy="317241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2"/>
            <a:srcRect t="26020" b="13194"/>
            <a:stretch/>
          </p:blipFill>
          <p:spPr>
            <a:xfrm>
              <a:off x="8029052" y="1898984"/>
              <a:ext cx="1118342" cy="317241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12"/>
            <a:srcRect t="26020" b="13194"/>
            <a:stretch/>
          </p:blipFill>
          <p:spPr>
            <a:xfrm>
              <a:off x="8036898" y="3599220"/>
              <a:ext cx="1118342" cy="317241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4479" y="740311"/>
              <a:ext cx="1656313" cy="554304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00729" y="698564"/>
              <a:ext cx="1316670" cy="582490"/>
            </a:xfrm>
            <a:prstGeom prst="rect">
              <a:avLst/>
            </a:prstGeom>
          </p:spPr>
        </p:pic>
        <p:cxnSp>
          <p:nvCxnSpPr>
            <p:cNvPr id="41" name="직선 화살표 연결선 40"/>
            <p:cNvCxnSpPr/>
            <p:nvPr/>
          </p:nvCxnSpPr>
          <p:spPr>
            <a:xfrm flipV="1">
              <a:off x="4659856" y="1045366"/>
              <a:ext cx="591461" cy="9813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6987130" y="1056322"/>
              <a:ext cx="578688" cy="0"/>
            </a:xfrm>
            <a:prstGeom prst="straightConnector1">
              <a:avLst/>
            </a:prstGeom>
            <a:ln w="38100" cap="rnd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12"/>
            <a:srcRect t="26020" b="13194"/>
            <a:stretch/>
          </p:blipFill>
          <p:spPr>
            <a:xfrm>
              <a:off x="3689651" y="2360480"/>
              <a:ext cx="1118342" cy="317241"/>
            </a:xfrm>
            <a:prstGeom prst="rect">
              <a:avLst/>
            </a:prstGeom>
          </p:spPr>
        </p:pic>
        <p:cxnSp>
          <p:nvCxnSpPr>
            <p:cNvPr id="44" name="직선 화살표 연결선 43"/>
            <p:cNvCxnSpPr/>
            <p:nvPr/>
          </p:nvCxnSpPr>
          <p:spPr>
            <a:xfrm flipH="1" flipV="1">
              <a:off x="4307030" y="1608718"/>
              <a:ext cx="1863" cy="668585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  <a:alpha val="70000"/>
                </a:schemeClr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44"/>
            <p:cNvCxnSpPr>
              <a:endCxn id="36" idx="1"/>
            </p:cNvCxnSpPr>
            <p:nvPr/>
          </p:nvCxnSpPr>
          <p:spPr>
            <a:xfrm rot="16200000" flipH="1">
              <a:off x="3904387" y="2341695"/>
              <a:ext cx="3785996" cy="2242342"/>
            </a:xfrm>
            <a:prstGeom prst="curvedConnector2">
              <a:avLst/>
            </a:prstGeom>
            <a:ln w="25400" cap="rnd">
              <a:solidFill>
                <a:schemeClr val="tx1">
                  <a:lumMod val="50000"/>
                  <a:lumOff val="50000"/>
                  <a:alpha val="7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endCxn id="37" idx="0"/>
            </p:cNvCxnSpPr>
            <p:nvPr/>
          </p:nvCxnSpPr>
          <p:spPr>
            <a:xfrm>
              <a:off x="4635442" y="1362599"/>
              <a:ext cx="3952781" cy="536385"/>
            </a:xfrm>
            <a:prstGeom prst="bentConnector2">
              <a:avLst/>
            </a:prstGeom>
            <a:ln w="25400" cap="rnd">
              <a:solidFill>
                <a:schemeClr val="tx1">
                  <a:lumMod val="50000"/>
                  <a:lumOff val="50000"/>
                  <a:alpha val="7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꺾인 연결선 46"/>
            <p:cNvCxnSpPr>
              <a:endCxn id="38" idx="1"/>
            </p:cNvCxnSpPr>
            <p:nvPr/>
          </p:nvCxnSpPr>
          <p:spPr>
            <a:xfrm>
              <a:off x="4619130" y="1478307"/>
              <a:ext cx="3417768" cy="2279534"/>
            </a:xfrm>
            <a:prstGeom prst="bentConnector3">
              <a:avLst>
                <a:gd name="adj1" fmla="val 33893"/>
              </a:avLst>
            </a:prstGeom>
            <a:ln w="25400" cap="rnd">
              <a:solidFill>
                <a:schemeClr val="tx1">
                  <a:lumMod val="50000"/>
                  <a:lumOff val="50000"/>
                  <a:alpha val="7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26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66556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044624" y="1406328"/>
            <a:ext cx="11166648" cy="4741550"/>
            <a:chOff x="-1044624" y="1406328"/>
            <a:chExt cx="11166648" cy="4741550"/>
          </a:xfrm>
        </p:grpSpPr>
        <p:graphicFrame>
          <p:nvGraphicFramePr>
            <p:cNvPr id="5" name="다이어그램 4"/>
            <p:cNvGraphicFramePr/>
            <p:nvPr>
              <p:extLst>
                <p:ext uri="{D42A27DB-BD31-4B8C-83A1-F6EECF244321}">
                  <p14:modId xmlns:p14="http://schemas.microsoft.com/office/powerpoint/2010/main" val="84272628"/>
                </p:ext>
              </p:extLst>
            </p:nvPr>
          </p:nvGraphicFramePr>
          <p:xfrm>
            <a:off x="-1044624" y="1556792"/>
            <a:ext cx="5278799" cy="41350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다이어그램 5"/>
            <p:cNvGraphicFramePr/>
            <p:nvPr>
              <p:extLst>
                <p:ext uri="{D42A27DB-BD31-4B8C-83A1-F6EECF244321}">
                  <p14:modId xmlns:p14="http://schemas.microsoft.com/office/powerpoint/2010/main" val="63881815"/>
                </p:ext>
              </p:extLst>
            </p:nvPr>
          </p:nvGraphicFramePr>
          <p:xfrm>
            <a:off x="3203848" y="1700808"/>
            <a:ext cx="5256584" cy="444707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7" name="다이어그램 6"/>
            <p:cNvGraphicFramePr/>
            <p:nvPr>
              <p:extLst>
                <p:ext uri="{D42A27DB-BD31-4B8C-83A1-F6EECF244321}">
                  <p14:modId xmlns:p14="http://schemas.microsoft.com/office/powerpoint/2010/main" val="909704427"/>
                </p:ext>
              </p:extLst>
            </p:nvPr>
          </p:nvGraphicFramePr>
          <p:xfrm>
            <a:off x="4788024" y="1406328"/>
            <a:ext cx="5334000" cy="39668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-61409" y="4941169"/>
            <a:ext cx="3312368" cy="40009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kumimoji="0" lang="ko-KR" altLang="en-US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5212" y="4941169"/>
            <a:ext cx="3312368" cy="40009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네비게이션</a:t>
            </a:r>
            <a:endParaRPr kumimoji="0" lang="ko-KR" altLang="en-US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0152" y="4941168"/>
            <a:ext cx="3312368" cy="40009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  <a:endParaRPr kumimoji="0"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126723" y="5341267"/>
            <a:ext cx="936104" cy="0"/>
          </a:xfrm>
          <a:prstGeom prst="line">
            <a:avLst/>
          </a:prstGeom>
          <a:ln w="38100"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26890" y="5322883"/>
            <a:ext cx="576064" cy="0"/>
          </a:xfrm>
          <a:prstGeom prst="line">
            <a:avLst/>
          </a:prstGeom>
          <a:ln w="38100"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987398" y="5341268"/>
            <a:ext cx="1232674" cy="0"/>
          </a:xfrm>
          <a:prstGeom prst="line">
            <a:avLst/>
          </a:prstGeom>
          <a:ln w="38100"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26723" y="4941168"/>
            <a:ext cx="936104" cy="0"/>
          </a:xfrm>
          <a:prstGeom prst="line">
            <a:avLst/>
          </a:prstGeom>
          <a:ln w="38100"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75059" y="4941168"/>
            <a:ext cx="1232674" cy="0"/>
          </a:xfrm>
          <a:prstGeom prst="line">
            <a:avLst/>
          </a:prstGeom>
          <a:ln w="38100"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308304" y="4948159"/>
            <a:ext cx="576064" cy="0"/>
          </a:xfrm>
          <a:prstGeom prst="line">
            <a:avLst/>
          </a:prstGeom>
          <a:ln w="38100"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1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1083951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715" t="24127" r="14999" b="7301"/>
          <a:stretch/>
        </p:blipFill>
        <p:spPr>
          <a:xfrm>
            <a:off x="107504" y="1675972"/>
            <a:ext cx="8598289" cy="4464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8183" y="922689"/>
            <a:ext cx="2571520" cy="36932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 정보 요청 후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파싱</a:t>
            </a:r>
            <a:endParaRPr kumimoji="0" lang="ko-KR" altLang="en-US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0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1083951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 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650" y="842759"/>
            <a:ext cx="5179605" cy="36932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센서값을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 사용자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 간 방향 및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거리계산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ko-KR" altLang="en-US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6363" t="20549" r="17892" b="8621"/>
          <a:stretch/>
        </p:blipFill>
        <p:spPr>
          <a:xfrm>
            <a:off x="3635896" y="1783651"/>
            <a:ext cx="4960552" cy="43204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988" t="31800" r="68900" b="12900"/>
          <a:stretch/>
        </p:blipFill>
        <p:spPr>
          <a:xfrm>
            <a:off x="1259632" y="2280692"/>
            <a:ext cx="1884568" cy="32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7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112683"/>
            <a:ext cx="1083951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 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908720"/>
            <a:ext cx="6386667" cy="36932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18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현재상태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알맞은 위치에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표시</a:t>
            </a:r>
            <a:endParaRPr kumimoji="0" lang="ko-KR" altLang="en-US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832" t="26200" r="23226" b="17100"/>
          <a:stretch/>
        </p:blipFill>
        <p:spPr>
          <a:xfrm>
            <a:off x="1115616" y="1673969"/>
            <a:ext cx="706389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solidFill>
            <a:schemeClr val="bg1">
              <a:lumMod val="95000"/>
            </a:schemeClr>
          </a:solidFill>
        </a:ln>
      </a:spPr>
      <a:bodyPr wrap="none" anchor="ctr"/>
      <a:lstStyle>
        <a:defPPr defTabSz="914218" fontAlgn="auto">
          <a:spcBef>
            <a:spcPts val="0"/>
          </a:spcBef>
          <a:spcAft>
            <a:spcPts val="0"/>
          </a:spcAft>
          <a:buFont typeface="Arial" panose="020B0604020202020204" pitchFamily="34" charset="0"/>
          <a:buChar char="•"/>
          <a:defRPr kumimoji="0" sz="1000" b="1" dirty="0" err="1" smtClean="0">
            <a:solidFill>
              <a:prstClr val="black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91431" tIns="45715" rIns="91431" bIns="45715" rtlCol="0">
        <a:spAutoFit/>
      </a:bodyPr>
      <a:lstStyle>
        <a:defPPr algn="ctr" defTabSz="914218" fontAlgn="auto">
          <a:spcBef>
            <a:spcPts val="0"/>
          </a:spcBef>
          <a:spcAft>
            <a:spcPts val="0"/>
          </a:spcAft>
          <a:buFont typeface="Arial" panose="020B0604020202020204" pitchFamily="34" charset="0"/>
          <a:buChar char="•"/>
          <a:defRPr kumimoji="0" sz="1200" dirty="0" err="1" smtClean="0"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11648</TotalTime>
  <Words>659</Words>
  <Application>Microsoft Office PowerPoint</Application>
  <PresentationFormat>화면 슬라이드 쇼(4:3)</PresentationFormat>
  <Paragraphs>183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Arial</vt:lpstr>
      <vt:lpstr>나눔고딕 ExtraBold</vt:lpstr>
      <vt:lpstr>굴림</vt:lpstr>
      <vt:lpstr>Segoe UI Semibold</vt:lpstr>
      <vt:lpstr>Wingdings</vt:lpstr>
      <vt:lpstr>나눔스퀘어 Bold</vt:lpstr>
      <vt:lpstr>맑은 고딕</vt:lpstr>
      <vt:lpstr>나눔스퀘어</vt:lpstr>
      <vt:lpstr>나눔스퀘어 ExtraBold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김송희</dc:creator>
  <cp:lastModifiedBy>Windows 사용자</cp:lastModifiedBy>
  <cp:revision>627</cp:revision>
  <cp:lastPrinted>2014-03-12T05:36:06Z</cp:lastPrinted>
  <dcterms:created xsi:type="dcterms:W3CDTF">2013-08-20T00:24:24Z</dcterms:created>
  <dcterms:modified xsi:type="dcterms:W3CDTF">2017-02-22T00:27:53Z</dcterms:modified>
</cp:coreProperties>
</file>